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99" r:id="rId2"/>
    <p:sldId id="257" r:id="rId3"/>
    <p:sldId id="258" r:id="rId4"/>
    <p:sldId id="259" r:id="rId5"/>
    <p:sldId id="260" r:id="rId6"/>
    <p:sldId id="262" r:id="rId7"/>
    <p:sldId id="296" r:id="rId8"/>
    <p:sldId id="297" r:id="rId9"/>
    <p:sldId id="298" r:id="rId10"/>
    <p:sldId id="301" r:id="rId11"/>
    <p:sldId id="269" r:id="rId12"/>
    <p:sldId id="289" r:id="rId13"/>
    <p:sldId id="290" r:id="rId14"/>
    <p:sldId id="291" r:id="rId15"/>
    <p:sldId id="292" r:id="rId16"/>
    <p:sldId id="261" r:id="rId17"/>
    <p:sldId id="264" r:id="rId18"/>
    <p:sldId id="263" r:id="rId19"/>
    <p:sldId id="265" r:id="rId20"/>
    <p:sldId id="267" r:id="rId21"/>
    <p:sldId id="266" r:id="rId22"/>
    <p:sldId id="268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93" r:id="rId43"/>
    <p:sldId id="300" r:id="rId44"/>
    <p:sldId id="294" r:id="rId45"/>
    <p:sldId id="295" r:id="rId4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8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1446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7" tIns="49059" rIns="98117" bIns="49059" numCol="1" anchor="t" anchorCtr="0" compatLnSpc="1">
            <a:prstTxWarp prst="textNoShape">
              <a:avLst/>
            </a:prstTxWarp>
          </a:bodyPr>
          <a:lstStyle>
            <a:lvl1pPr defTabSz="982132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7" tIns="49059" rIns="98117" bIns="49059" numCol="1" anchor="t" anchorCtr="0" compatLnSpc="1">
            <a:prstTxWarp prst="textNoShape">
              <a:avLst/>
            </a:prstTxWarp>
          </a:bodyPr>
          <a:lstStyle>
            <a:lvl1pPr algn="r" defTabSz="982132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690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7" tIns="49059" rIns="98117" bIns="49059" numCol="1" anchor="b" anchorCtr="0" compatLnSpc="1">
            <a:prstTxWarp prst="textNoShape">
              <a:avLst/>
            </a:prstTxWarp>
          </a:bodyPr>
          <a:lstStyle>
            <a:lvl1pPr defTabSz="982132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690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7" tIns="49059" rIns="98117" bIns="49059" numCol="1" anchor="b" anchorCtr="0" compatLnSpc="1">
            <a:prstTxWarp prst="textNoShape">
              <a:avLst/>
            </a:prstTxWarp>
          </a:bodyPr>
          <a:lstStyle>
            <a:lvl1pPr algn="r" defTabSz="981075">
              <a:defRPr sz="1300"/>
            </a:lvl1pPr>
          </a:lstStyle>
          <a:p>
            <a:fld id="{EAACB4A2-C318-4CE0-81AB-6BD36EC25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8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7" tIns="49059" rIns="98117" bIns="49059" numCol="1" anchor="t" anchorCtr="0" compatLnSpc="1">
            <a:prstTxWarp prst="textNoShape">
              <a:avLst/>
            </a:prstTxWarp>
          </a:bodyPr>
          <a:lstStyle>
            <a:lvl1pPr defTabSz="982132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7" tIns="49059" rIns="98117" bIns="49059" numCol="1" anchor="t" anchorCtr="0" compatLnSpc="1">
            <a:prstTxWarp prst="textNoShape">
              <a:avLst/>
            </a:prstTxWarp>
          </a:bodyPr>
          <a:lstStyle>
            <a:lvl1pPr algn="r" defTabSz="982132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6625"/>
            <a:ext cx="7680325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7" tIns="49059" rIns="98117" bIns="49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690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7" tIns="49059" rIns="98117" bIns="49059" numCol="1" anchor="b" anchorCtr="0" compatLnSpc="1">
            <a:prstTxWarp prst="textNoShape">
              <a:avLst/>
            </a:prstTxWarp>
          </a:bodyPr>
          <a:lstStyle>
            <a:lvl1pPr defTabSz="982132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690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7" tIns="49059" rIns="98117" bIns="49059" numCol="1" anchor="b" anchorCtr="0" compatLnSpc="1">
            <a:prstTxWarp prst="textNoShape">
              <a:avLst/>
            </a:prstTxWarp>
          </a:bodyPr>
          <a:lstStyle>
            <a:lvl1pPr algn="r" defTabSz="981075">
              <a:defRPr sz="1300"/>
            </a:lvl1pPr>
          </a:lstStyle>
          <a:p>
            <a:fld id="{7D071A86-74FA-4955-BFA3-F9B19D3B1E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8509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71A86-74FA-4955-BFA3-F9B19D3B1ECD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6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CE4C39-7670-4C6D-8D8B-E22898790CFE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58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7A4327-8AEB-4D8B-A8E9-E74C900A953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4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639E3F-6611-42BE-BEA3-6F78F080E441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2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884F4F-54D6-4CB9-B0A3-557EBFD450CA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19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7F9E4C-D58B-4B6C-9B74-A1B1F51B0FA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00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25535B-2E06-4500-A3F7-333CD0296579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40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3601C6-5809-4EF7-BD65-22A9EBE0EF10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08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A15ED9-9572-4DC0-B97B-48A26D67F58F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43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DD2C38-4F6B-4815-BD0B-19BA0A125088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30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403846-44F4-402B-82B7-2560DC2A0376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17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516030-E632-4874-87ED-F583E1EEFDEE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04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28FD31-92B0-42CC-90AF-CBA2571E051D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89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1F1C0A-0E92-4B2E-960F-D91B92EC58D1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3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60C52D-692B-42C1-AA6E-77BECC1D38E3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47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3EC924-23DE-4AF3-9311-88762D2E5A53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485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46E72E-27C2-4AB9-8C0A-A95CEEACEFC5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028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55E8FE-EF69-486D-A0E8-04C9F7DA6E86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76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C5B62F-DC46-479D-84EB-AB61B1D7BE6A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5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628A5F-B811-4766-9B65-7EF140CA866A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655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7FB128-5DFA-4EB1-A3A1-C12E4DA852AD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184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315671-B47B-4011-916A-162AEEBCB774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4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EA4E2F-8D05-4271-88FF-4058DEEF31C8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059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06DBE3-FA95-4540-B388-077E9CCCF0E5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677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6DDDBE-6642-455C-BF6E-7987D3AA8B48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066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49BF53-6A7C-42E4-A29C-6893BF2BADC5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30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59552A-CD84-49FC-BB66-18C2B7F542FB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344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601B39-4DB6-4045-AC25-64594C9EA019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880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BCC657-891D-429D-A6BE-63671837E416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065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753B60-C21C-4DD3-BEE4-9B648B940B82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977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E662E4-5F0E-4112-8A3D-E140DC801BF4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697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468A1F-6805-4FC4-A357-38E0746152DF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512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1E0B07-3E50-45EC-AFB9-E06A914A9B82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11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54C5FB-96D9-45CA-8BDB-F981991B3B9A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727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EAA474-2B4A-41A2-9410-FC3A12A47693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102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D94669-3B87-4775-8A50-D3F9752F32A7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803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A7849D-5411-4E77-B7F9-62B729D9925D}" type="slidenum">
              <a:rPr lang="en-US" altLang="en-US"/>
              <a:pPr eaLnBrk="1" hangingPunct="1"/>
              <a:t>44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719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11CB62-FA1A-4557-988B-9532F6A7F099}" type="slidenum">
              <a:rPr lang="en-US" altLang="en-US"/>
              <a:pPr eaLnBrk="1" hangingPunct="1"/>
              <a:t>45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59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D60E49-A6CB-4F5C-AC85-91E783874FDE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31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324111-E031-451B-85AC-F55380434835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77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6FBB44-B19F-4FFC-856A-FBDF27F21A9F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60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3B17AC-E220-41D5-9FE2-84158EB9E83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70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DD25EB-E008-4D0B-92FC-9D33F2123FBC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International 2015  Tuesday Workshop - Magic Syntax for NPR RW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8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2009 Magic Syntax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D4502-60FE-4676-8C05-597FE9307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62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2007 NPR Tips and Tricks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25373-6831-47E7-9998-48ECA404E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98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2009 Magic Syntax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0B969-F4F5-423C-B57C-3976F8A54E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619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2009 Magic Syntax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EC78D-D4A5-4A82-9C9A-1EBCA36A7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35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2007 NPR Tips and Tricks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4744D-12B6-47AD-A90A-8292FADAF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58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2009 Magic Syntax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9EA42-08DD-47AB-AB3F-0AB974A91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12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2009 Magic Syntax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5375-40CE-418D-A60D-AAAE7176E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23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2009 Magic Syntax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BBED4-3A61-447A-9C6A-37A53F4F3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96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2009 Magic Syntax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5E1F1-A04C-42D8-807D-08A16C12E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74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2007 NPR Tips and Tricks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4501D-1FE7-48B4-B782-9D1D799C8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89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2007 NPR Tips and Tricks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6BF50-90BE-40DD-851E-912FCCA2B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7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MUSE 2007 NPR Tips and Tricks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50440-AE62-4702-B4CE-FBF4C6BE1F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78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MUSE 2008 Magic Syntax Workshop</a:t>
            </a:r>
          </a:p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27AB77-2D86-4104-AC17-D0099F2C6DE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Color - Transparen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15240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191000"/>
            <a:ext cx="4582180" cy="104392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Presented By</a:t>
            </a:r>
            <a:r>
              <a:rPr lang="en-US" dirty="0" smtClean="0"/>
              <a:t>:</a:t>
            </a:r>
          </a:p>
          <a:p>
            <a:r>
              <a:rPr lang="en-US" dirty="0" smtClean="0"/>
              <a:t>Joe Cocuzzo</a:t>
            </a:r>
          </a:p>
          <a:p>
            <a:r>
              <a:rPr lang="en-US" dirty="0" err="1" smtClean="0"/>
              <a:t>Sr</a:t>
            </a:r>
            <a:r>
              <a:rPr lang="en-US" dirty="0" smtClean="0"/>
              <a:t> VP, Reporting Services</a:t>
            </a:r>
            <a:endParaRPr lang="en-US" dirty="0"/>
          </a:p>
          <a:p>
            <a:r>
              <a:rPr lang="en-US" dirty="0" smtClean="0"/>
              <a:t>MUSE 2015 Workshop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009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Magic Syntax for NPR Report Writers</a:t>
            </a:r>
            <a:endParaRPr lang="en-US" sz="3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4" name="Picture 3" descr="iStock_000012255433_Large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89" b="17881"/>
          <a:stretch/>
        </p:blipFill>
        <p:spPr>
          <a:xfrm>
            <a:off x="780143" y="0"/>
            <a:ext cx="7529286" cy="237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Sequential Access Files vs</a:t>
            </a:r>
          </a:p>
          <a:p>
            <a:pPr marL="0" indent="0">
              <a:buNone/>
            </a:pPr>
            <a:r>
              <a:rPr lang="en-US" dirty="0" smtClean="0"/>
              <a:t>Random Access Files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SAF – Spool File,  RAD editor text file</a:t>
            </a:r>
          </a:p>
          <a:p>
            <a:pPr marL="0" indent="0">
              <a:buNone/>
            </a:pPr>
            <a:r>
              <a:rPr lang="en-US" dirty="0" smtClean="0"/>
              <a:t>RAF – All data and dictionary 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2015 </a:t>
            </a:r>
            <a:r>
              <a:rPr lang="en-US" dirty="0" smtClean="0"/>
              <a:t>NPR Tips and Tricks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744D-12B6-47AD-A90A-8292FADAFDC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Look at Data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59B999-F71D-4BB0-89C5-4C3AA5CCBA5F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pic>
        <p:nvPicPr>
          <p:cNvPr id="23556" name="Picture 7" descr="magicofnpr0117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990600"/>
            <a:ext cx="5400675" cy="2714625"/>
          </a:xfrm>
        </p:spPr>
      </p:pic>
      <p:pic>
        <p:nvPicPr>
          <p:cNvPr id="23557" name="Picture 8" descr="magicofnpr01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6400800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What are these: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Data is “packed” or “queued”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pic>
        <p:nvPicPr>
          <p:cNvPr id="24580" name="Picture 4" descr="magicofnpr01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78295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How to make these yourself?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Q(“FIRST”,”SECOND”,”THIRD”)^STUFF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STUFF|0 = FIRST</a:t>
            </a:r>
          </a:p>
          <a:p>
            <a:pPr>
              <a:buFontTx/>
              <a:buNone/>
            </a:pPr>
            <a:r>
              <a:rPr lang="en-US" altLang="en-US" smtClean="0"/>
              <a:t>STUFF|1 = SECOND</a:t>
            </a:r>
          </a:p>
          <a:p>
            <a:pPr>
              <a:buFontTx/>
              <a:buNone/>
            </a:pPr>
            <a:r>
              <a:rPr lang="en-US" altLang="en-US" smtClean="0"/>
              <a:t>STUFF|2 = THIRD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Alternative Syntax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{“FIRST”,”SECOND”,”THIRD”}^STUFF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“THIRD”^STUFF|2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Add quotes automatically..</a:t>
            </a:r>
          </a:p>
          <a:p>
            <a:pPr>
              <a:buFontTx/>
              <a:buNone/>
            </a:pPr>
            <a:r>
              <a:rPr lang="en-US" altLang="en-US" smtClean="0"/>
              <a:t>`FIRST,SECOND,THIRD’^STUFF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Get data back out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STUFF = FIRST^SECOND^THIRD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STUFF|0=FIRST</a:t>
            </a:r>
          </a:p>
          <a:p>
            <a:pPr>
              <a:buFontTx/>
              <a:buNone/>
            </a:pPr>
            <a:r>
              <a:rPr lang="en-US" altLang="en-US" smtClean="0"/>
              <a:t>STUFF|1=SECOND</a:t>
            </a:r>
          </a:p>
          <a:p>
            <a:pPr>
              <a:buFontTx/>
              <a:buNone/>
            </a:pPr>
            <a:r>
              <a:rPr lang="en-US" altLang="en-US" smtClean="0"/>
              <a:t>STUFF|2=THIRD</a:t>
            </a:r>
          </a:p>
          <a:p>
            <a:pPr>
              <a:buFontTx/>
              <a:buNone/>
            </a:pPr>
            <a:r>
              <a:rPr lang="en-US" altLang="en-US" smtClean="0"/>
              <a:t>STUFF^{A,B,C}</a:t>
            </a:r>
          </a:p>
          <a:p>
            <a:pPr>
              <a:buFontTx/>
              <a:buNone/>
            </a:pPr>
            <a:r>
              <a:rPr lang="en-US" altLang="en-US" smtClean="0"/>
              <a:t>A=FIRST, B=SECOND, C=THIRD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So.. Magic is an easy language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R"/>
            </a:pPr>
            <a:r>
              <a:rPr lang="en-US" altLang="en-US" smtClean="0"/>
              <a:t>String operators</a:t>
            </a:r>
          </a:p>
          <a:p>
            <a:pPr marL="514350" indent="-514350">
              <a:buFontTx/>
              <a:buAutoNum type="arabicParenR"/>
            </a:pPr>
            <a:r>
              <a:rPr lang="en-US" altLang="en-US" smtClean="0"/>
              <a:t>IF syntax</a:t>
            </a:r>
          </a:p>
          <a:p>
            <a:pPr marL="514350" indent="-514350">
              <a:buFontTx/>
              <a:buAutoNum type="arabicParenR"/>
            </a:pPr>
            <a:r>
              <a:rPr lang="en-US" altLang="en-US" smtClean="0"/>
              <a:t>@Next, @Prev, + and –</a:t>
            </a:r>
          </a:p>
          <a:p>
            <a:pPr marL="514350" indent="-514350">
              <a:buFontTx/>
              <a:buAutoNum type="arabicParenR"/>
            </a:pPr>
            <a:r>
              <a:rPr lang="en-US" altLang="en-US" smtClean="0"/>
              <a:t>DO syntax</a:t>
            </a:r>
          </a:p>
          <a:p>
            <a:pPr marL="514350" indent="-514350">
              <a:buFontTx/>
              <a:buNone/>
            </a:pPr>
            <a:r>
              <a:rPr lang="en-US" altLang="en-US" smtClean="0"/>
              <a:t>-----------------</a:t>
            </a:r>
          </a:p>
          <a:p>
            <a:pPr marL="514350" indent="-514350">
              <a:buFontTx/>
              <a:buNone/>
            </a:pPr>
            <a:r>
              <a:rPr lang="en-US" altLang="en-US" smtClean="0"/>
              <a:t>Magic – Prefix management/Looping</a:t>
            </a:r>
          </a:p>
          <a:p>
            <a:pPr marL="514350" indent="-514350">
              <a:buFontTx/>
              <a:buNone/>
            </a:pPr>
            <a:r>
              <a:rPr lang="en-US" altLang="en-US" smtClean="0"/>
              <a:t>C/S – Opening Database/Looping</a:t>
            </a:r>
          </a:p>
          <a:p>
            <a:pPr marL="514350" indent="-514350">
              <a:buFontTx/>
              <a:buNone/>
            </a:pPr>
            <a:endParaRPr lang="en-US" altLang="en-US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D3D6CA-4F9E-4C41-9AF7-61CB37C1C202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Operators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# string at the position  ABC#1 = B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$  to the left  YYYYMMDD$4= YYYY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% to the right YYYYMMDD%5 = DD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‘ = not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ABC’#1 = AC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6813A2-16A4-4BE2-9302-0D954FF040CC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Operators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800" smtClean="0">
                <a:latin typeface="Courier New" panose="02070309020205020404" pitchFamily="49" charset="0"/>
                <a:cs typeface="Courier New" panose="02070309020205020404" pitchFamily="49" charset="0"/>
              </a:rPr>
              <a:t>YOURSTRING</a:t>
            </a:r>
          </a:p>
          <a:p>
            <a:pPr>
              <a:buFontTx/>
              <a:buNone/>
            </a:pPr>
            <a:r>
              <a:rPr lang="en-US" altLang="en-US" sz="4800" smtClean="0">
                <a:latin typeface="Courier New" panose="02070309020205020404" pitchFamily="49" charset="0"/>
                <a:cs typeface="Courier New" panose="02070309020205020404" pitchFamily="49" charset="0"/>
              </a:rPr>
              <a:t>0123456789</a:t>
            </a:r>
          </a:p>
          <a:p>
            <a:pPr>
              <a:buFontTx/>
              <a:buNone/>
            </a:pPr>
            <a:r>
              <a:rPr lang="en-US" altLang="en-US" sz="4800" smtClean="0">
                <a:latin typeface="Courier New" panose="02070309020205020404" pitchFamily="49" charset="0"/>
                <a:cs typeface="Courier New" panose="02070309020205020404" pitchFamily="49" charset="0"/>
              </a:rPr>
              <a:t>YOURSTRING#3 = R</a:t>
            </a:r>
          </a:p>
          <a:p>
            <a:pPr>
              <a:buFontTx/>
              <a:buNone/>
            </a:pPr>
            <a:r>
              <a:rPr lang="en-US" altLang="en-US" sz="4800" smtClean="0">
                <a:latin typeface="Courier New" panose="02070309020205020404" pitchFamily="49" charset="0"/>
                <a:cs typeface="Courier New" panose="02070309020205020404" pitchFamily="49" charset="0"/>
              </a:rPr>
              <a:t>YOURSTRING%3$3 = STR</a:t>
            </a:r>
          </a:p>
          <a:p>
            <a:pPr>
              <a:buFontTx/>
              <a:buNone/>
            </a:pPr>
            <a:r>
              <a:rPr lang="en-US" altLang="en-US" sz="3600" smtClean="0">
                <a:latin typeface="Courier New" panose="02070309020205020404" pitchFamily="49" charset="0"/>
                <a:cs typeface="Courier New" panose="02070309020205020404" pitchFamily="49" charset="0"/>
              </a:rPr>
              <a:t>YOURSTRING’#3 = YOUSTRING</a:t>
            </a:r>
          </a:p>
          <a:p>
            <a:pPr>
              <a:buFontTx/>
              <a:buNone/>
            </a:pPr>
            <a:endParaRPr lang="en-US" altLang="en-US" sz="4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MUSE </a:t>
            </a:r>
            <a:r>
              <a:rPr lang="en-US" altLang="en-US" dirty="0" smtClean="0"/>
              <a:t>2015 </a:t>
            </a:r>
            <a:r>
              <a:rPr lang="en-US" altLang="en-US" dirty="0" smtClean="0"/>
              <a:t>Magic Syntax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1769DB-8686-4FB5-9EAE-7B1FC4C62298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it good for?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ER admissions by hour of the day: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xx.hour</a:t>
            </a:r>
          </a:p>
          <a:p>
            <a:pPr>
              <a:buFontTx/>
              <a:buNone/>
            </a:pPr>
            <a:r>
              <a:rPr lang="en-US" altLang="en-US" smtClean="0"/>
              <a:t>DAT=INT</a:t>
            </a:r>
          </a:p>
          <a:p>
            <a:pPr>
              <a:buFontTx/>
              <a:buNone/>
            </a:pPr>
            <a:r>
              <a:rPr lang="en-US" altLang="en-US" smtClean="0"/>
              <a:t>LEN=2</a:t>
            </a:r>
          </a:p>
          <a:p>
            <a:pPr>
              <a:buFontTx/>
              <a:buNone/>
            </a:pPr>
            <a:r>
              <a:rPr lang="en-US" altLang="en-US" smtClean="0"/>
              <a:t>VAL=@service.time$2+0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mtClean="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88A207-755B-4A12-B5B2-DCB2BEE4D83C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About Magic	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Proprietary offshoot of MUMPS (a/k/a “M”)</a:t>
            </a:r>
          </a:p>
          <a:p>
            <a:pPr eaLnBrk="1" hangingPunct="1"/>
            <a:r>
              <a:rPr lang="en-US" altLang="en-US" dirty="0" smtClean="0"/>
              <a:t>Developed by Dr Octo Barnet with help from A. Neil </a:t>
            </a:r>
            <a:r>
              <a:rPr lang="en-US" altLang="en-US" dirty="0" err="1" smtClean="0"/>
              <a:t>Papalardo</a:t>
            </a:r>
            <a:r>
              <a:rPr lang="en-US" altLang="en-US" dirty="0" smtClean="0"/>
              <a:t> at Mass General.</a:t>
            </a:r>
          </a:p>
          <a:p>
            <a:pPr eaLnBrk="1" hangingPunct="1"/>
            <a:r>
              <a:rPr lang="en-US" altLang="en-US" dirty="0" smtClean="0"/>
              <a:t>Designed to be a lightweight language particularly suited for string (text) data.</a:t>
            </a:r>
          </a:p>
          <a:p>
            <a:pPr eaLnBrk="1" hangingPunct="1"/>
            <a:r>
              <a:rPr lang="en-US" altLang="en-US" dirty="0" smtClean="0"/>
              <a:t>Popular for Medical applications: </a:t>
            </a:r>
            <a:r>
              <a:rPr lang="en-US" altLang="en-US" dirty="0" err="1" smtClean="0"/>
              <a:t>Sunquest</a:t>
            </a:r>
            <a:r>
              <a:rPr lang="en-US" altLang="en-US" dirty="0" smtClean="0"/>
              <a:t>, Cerner, </a:t>
            </a:r>
            <a:r>
              <a:rPr lang="en-US" altLang="en-US" dirty="0" smtClean="0"/>
              <a:t>IDX, EPIC</a:t>
            </a: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5F88EE-561D-4111-B06C-5A6C8B09B89D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Parsing Strings – invented delimiter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“BERMAN,JOEL F”#”0,” = BERMAN</a:t>
            </a:r>
          </a:p>
          <a:p>
            <a:pPr>
              <a:buFontTx/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“BERMAN,JOEL F”#”1,” = JOEL F</a:t>
            </a:r>
          </a:p>
          <a:p>
            <a:pPr>
              <a:buFontTx/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“BERMAN,JOEL F”#”1,”#”0&lt;space&gt;” = JOEL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11EF28-D679-42C6-B8B2-5128F5AF23C2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Parse Mnemonics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Mnemonics: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NUR.COCJ#”0,” = NUR</a:t>
            </a:r>
          </a:p>
          <a:p>
            <a:pPr>
              <a:buFontTx/>
              <a:buNone/>
            </a:pPr>
            <a:r>
              <a:rPr lang="en-US" altLang="en-US" smtClean="0"/>
              <a:t>IS.SMIF#”0.” = IS</a:t>
            </a:r>
          </a:p>
          <a:p>
            <a:pPr>
              <a:buFontTx/>
              <a:buNone/>
            </a:pPr>
            <a:r>
              <a:rPr lang="en-US" altLang="en-US" smtClean="0"/>
              <a:t>PURC.JOE#”0.” = PURC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B44D46-B037-44E8-BC03-1F2FEDCD5522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Strip SSN of dashes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NNN-NN-NNNN’#3’#5</a:t>
            </a:r>
          </a:p>
          <a:p>
            <a:pP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NNN-NN-NNNN’#3 = NNNNN-NNNN</a:t>
            </a:r>
          </a:p>
          <a:p>
            <a:pP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01234567890</a:t>
            </a:r>
          </a:p>
          <a:p>
            <a:pP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NNNNN-NNNN’#5</a:t>
            </a:r>
          </a:p>
          <a:p>
            <a:pP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0123456789</a:t>
            </a:r>
          </a:p>
          <a:p>
            <a:pP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(‘~ for general stripping)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60F59D-EEAE-4F53-8D0C-925A179522DA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Magic Math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Left to Right – no precedence of operation</a:t>
            </a:r>
          </a:p>
          <a:p>
            <a:pPr>
              <a:buFontTx/>
              <a:buNone/>
            </a:pPr>
            <a:r>
              <a:rPr lang="en-US" altLang="en-US" smtClean="0"/>
              <a:t>Decimal Precision:</a:t>
            </a:r>
          </a:p>
          <a:p>
            <a:pPr>
              <a:buFontTx/>
              <a:buNone/>
            </a:pPr>
            <a:r>
              <a:rPr lang="en-US" altLang="en-US" smtClean="0"/>
              <a:t>+ - *  places = operand w/ most places</a:t>
            </a:r>
          </a:p>
          <a:p>
            <a:pPr>
              <a:buFontTx/>
              <a:buNone/>
            </a:pPr>
            <a:r>
              <a:rPr lang="en-US" altLang="en-US" smtClean="0"/>
              <a:t>/  decimal places in numerator – places in denominator:</a:t>
            </a:r>
          </a:p>
          <a:p>
            <a:pPr>
              <a:buFontTx/>
              <a:buNone/>
            </a:pPr>
            <a:r>
              <a:rPr lang="en-US" altLang="en-US" smtClean="0"/>
              <a:t>5/10 = 0  (zero places – zero places = zero)</a:t>
            </a:r>
          </a:p>
          <a:p>
            <a:pPr>
              <a:buFontTx/>
              <a:buNone/>
            </a:pPr>
            <a:r>
              <a:rPr lang="en-US" altLang="en-US" smtClean="0"/>
              <a:t>5.0/10 = 0.5 (1 place – zero places = 1 place)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A3867A-37DB-48DB-9E47-52CB66AB3E91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Magic Math Rule Of Thumb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X * 1.00000000000/Y :2D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Give X lots of places, then round with</a:t>
            </a:r>
          </a:p>
          <a:p>
            <a:pPr>
              <a:buFontTx/>
              <a:buNone/>
            </a:pPr>
            <a:r>
              <a:rPr lang="en-US" altLang="en-US" smtClean="0"/>
              <a:t>:nD  n = desired number of places with</a:t>
            </a:r>
          </a:p>
          <a:p>
            <a:pPr>
              <a:buFontTx/>
              <a:buNone/>
            </a:pPr>
            <a:r>
              <a:rPr lang="en-US" altLang="en-US" smtClean="0"/>
              <a:t>5/4 rounding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2A545B-8162-4926-AA60-F605287218D9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punctuation… “:”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: = format operator</a:t>
            </a:r>
          </a:p>
          <a:p>
            <a:pPr>
              <a:buFontTx/>
              <a:buNone/>
            </a:pPr>
            <a:r>
              <a:rPr lang="en-US" altLang="en-US" smtClean="0"/>
              <a:t>:nD = round to n decimals</a:t>
            </a:r>
          </a:p>
          <a:p>
            <a:pPr>
              <a:buFontTx/>
              <a:buNone/>
            </a:pPr>
            <a:r>
              <a:rPr lang="en-US" altLang="en-US" smtClean="0"/>
              <a:t>:nT = truncate to n characters</a:t>
            </a:r>
          </a:p>
          <a:p>
            <a:pPr>
              <a:buFontTx/>
              <a:buNone/>
            </a:pPr>
            <a:r>
              <a:rPr lang="en-US" altLang="en-US" smtClean="0"/>
              <a:t>:nTL = truncate to n characters, left pad</a:t>
            </a:r>
          </a:p>
          <a:p>
            <a:pPr>
              <a:buFontTx/>
              <a:buNone/>
            </a:pPr>
            <a:r>
              <a:rPr lang="en-US" altLang="en-US" smtClean="0"/>
              <a:t>:nTR = truncate to n characters, right pad</a:t>
            </a:r>
          </a:p>
          <a:p>
            <a:pPr>
              <a:buFontTx/>
              <a:buNone/>
            </a:pPr>
            <a:r>
              <a:rPr lang="en-US" altLang="en-US" smtClean="0"/>
              <a:t>For zero padding:</a:t>
            </a:r>
          </a:p>
          <a:p>
            <a:pPr>
              <a:buFontTx/>
              <a:buNone/>
            </a:pPr>
            <a:r>
              <a:rPr lang="en-US" altLang="en-US" smtClean="0"/>
              <a:t>%Z.zero.fill()  see your mouse pad for details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85C8FE-A970-45D6-8DB3-387335221720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Lost your mouse pad..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Look at MT source code:</a:t>
            </a:r>
          </a:p>
          <a:p>
            <a:pPr>
              <a:buFontTx/>
              <a:buNone/>
            </a:pPr>
            <a:r>
              <a:rPr lang="en-US" altLang="en-US" smtClean="0"/>
              <a:t>Magic  F(4) \Name of Program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C/S  F(5) DPM, then procedure</a:t>
            </a:r>
          </a:p>
          <a:p>
            <a:pPr>
              <a:buFontTx/>
              <a:buNone/>
            </a:pPr>
            <a:r>
              <a:rPr lang="en-US" altLang="en-US" smtClean="0"/>
              <a:t>Lookup available</a:t>
            </a:r>
          </a:p>
          <a:p>
            <a:pPr>
              <a:buFontTx/>
              <a:buNone/>
            </a:pPr>
            <a:r>
              <a:rPr lang="en-US" altLang="en-US" smtClean="0"/>
              <a:t>Arguments usually at top of program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9729B8-2CE1-4D98-B7EA-D596B9733ABB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 MT Macros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INIT report from standard..</a:t>
            </a:r>
          </a:p>
          <a:p>
            <a:pPr>
              <a:buFontTx/>
              <a:buNone/>
            </a:pPr>
            <a:r>
              <a:rPr lang="en-US" altLang="en-US" smtClean="0"/>
              <a:t>“The more you need it, the less likely it is to work”</a:t>
            </a:r>
          </a:p>
          <a:p>
            <a:pPr>
              <a:buFontTx/>
              <a:buNone/>
            </a:pPr>
            <a:r>
              <a:rPr lang="en-US" altLang="en-US" smtClean="0"/>
              <a:t>List report to paper</a:t>
            </a:r>
          </a:p>
          <a:p>
            <a:pPr>
              <a:buFontTx/>
              <a:buNone/>
            </a:pPr>
            <a:r>
              <a:rPr lang="en-US" altLang="en-US" smtClean="0"/>
              <a:t>Create report w/ same selects/segments</a:t>
            </a:r>
          </a:p>
          <a:p>
            <a:pPr>
              <a:buFontTx/>
              <a:buNone/>
            </a:pPr>
            <a:r>
              <a:rPr lang="en-US" altLang="en-US" smtClean="0"/>
              <a:t>Copy Macros w/ F(4) Magic </a:t>
            </a:r>
          </a:p>
          <a:p>
            <a:pPr>
              <a:buFontTx/>
              <a:buNone/>
            </a:pPr>
            <a:r>
              <a:rPr lang="en-US" altLang="en-US" smtClean="0"/>
              <a:t>Exact name match needed in Magic</a:t>
            </a:r>
          </a:p>
          <a:p>
            <a:pPr>
              <a:buFontTx/>
              <a:buNone/>
            </a:pPr>
            <a:r>
              <a:rPr lang="en-US" altLang="en-US" smtClean="0"/>
              <a:t> F(5) C/S</a:t>
            </a:r>
          </a:p>
          <a:p>
            <a:pPr>
              <a:buFontTx/>
              <a:buNone/>
            </a:pPr>
            <a:r>
              <a:rPr lang="en-US" altLang="en-US" smtClean="0"/>
              <a:t>Put “M” at procedure prompt in C/S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B0DB8E-3922-40DC-8E66-F5B432AFF48C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Syntax issues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Take @ sign out of @Next subscripts</a:t>
            </a:r>
          </a:p>
          <a:p>
            <a:pPr>
              <a:buFontTx/>
              <a:buNone/>
            </a:pPr>
            <a:r>
              <a:rPr lang="en-US" altLang="en-US" smtClean="0"/>
              <a:t>DO{@Next(@dx)  change to @Next(dx)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Loop instead of Killing</a:t>
            </a:r>
          </a:p>
          <a:p>
            <a:pPr>
              <a:buFontTx/>
              <a:buNone/>
            </a:pPr>
            <a:r>
              <a:rPr lang="en-US" altLang="en-US" smtClean="0"/>
              <a:t>K(/STUFF)  @Kill(/STUFF) $K(^/STUFF)</a:t>
            </a:r>
          </a:p>
          <a:p>
            <a:pPr>
              <a:buFontTx/>
              <a:buNone/>
            </a:pPr>
            <a:r>
              <a:rPr lang="en-US" altLang="en-US" smtClean="0"/>
              <a:t>DO{&gt;/STUFF[SUB]^SUB “”^/STUFF[SUB]}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88C709-9105-49F6-8AD4-7AB8E9BBE97B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Syntax issues continued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Writing to @</a:t>
            </a:r>
          </a:p>
          <a:p>
            <a:pPr>
              <a:buFontTx/>
              <a:buNone/>
            </a:pPr>
            <a:r>
              <a:rPr lang="en-US" altLang="en-US" smtClean="0"/>
              <a:t>141^@Z.last.key</a:t>
            </a:r>
          </a:p>
          <a:p>
            <a:pPr>
              <a:buFontTx/>
              <a:buNone/>
            </a:pPr>
            <a:r>
              <a:rPr lang="en-US" altLang="en-US" smtClean="0"/>
              <a:t>Change to</a:t>
            </a:r>
          </a:p>
          <a:p>
            <a:pPr>
              <a:buFontTx/>
              <a:buNone/>
            </a:pPr>
            <a:r>
              <a:rPr lang="en-US" altLang="en-US" smtClean="0"/>
              <a:t>141^/Z</a:t>
            </a:r>
          </a:p>
          <a:p>
            <a:pPr>
              <a:buFontTx/>
              <a:buNone/>
            </a:pPr>
            <a:r>
              <a:rPr lang="en-US" altLang="en-US" smtClean="0"/>
              <a:t>Writing to /.</a:t>
            </a:r>
          </a:p>
          <a:p>
            <a:pPr>
              <a:buFontTx/>
              <a:buNone/>
            </a:pPr>
            <a:r>
              <a:rPr lang="en-US" altLang="en-US" smtClean="0"/>
              <a:t>1^@.pha.site</a:t>
            </a:r>
          </a:p>
          <a:p>
            <a:pPr>
              <a:buFontTx/>
              <a:buNone/>
            </a:pPr>
            <a:r>
              <a:rPr lang="en-US" altLang="en-US" smtClean="0"/>
              <a:t>".PHA.SITE"^XXX, 1^/[XXX]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E2A277-FF39-477D-94B8-EB5FB4DCC9F6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Meditech – Now in Four Flavors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Magic -  Proprietary OS / Magic Language</a:t>
            </a:r>
          </a:p>
          <a:p>
            <a:pPr>
              <a:buFontTx/>
              <a:buNone/>
            </a:pPr>
            <a:r>
              <a:rPr lang="en-US" altLang="en-US" dirty="0" smtClean="0"/>
              <a:t>C/S     -  Windows OS / Magic Language</a:t>
            </a:r>
          </a:p>
          <a:p>
            <a:pPr>
              <a:buFontTx/>
              <a:buNone/>
            </a:pPr>
            <a:r>
              <a:rPr lang="en-US" altLang="en-US" dirty="0" smtClean="0"/>
              <a:t>		      a/k/a </a:t>
            </a:r>
            <a:r>
              <a:rPr lang="en-US" altLang="en-US" dirty="0" err="1" smtClean="0"/>
              <a:t>VMagic</a:t>
            </a: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FS      -   “Functional System”</a:t>
            </a:r>
          </a:p>
          <a:p>
            <a:pPr>
              <a:buFontTx/>
              <a:buNone/>
            </a:pPr>
            <a:r>
              <a:rPr lang="en-US" altLang="en-US" dirty="0" smtClean="0"/>
              <a:t>			(C/S platform,  EMR &amp; PCS)</a:t>
            </a:r>
          </a:p>
          <a:p>
            <a:pPr>
              <a:buFontTx/>
              <a:buNone/>
            </a:pPr>
            <a:r>
              <a:rPr lang="en-US" altLang="en-US" dirty="0" smtClean="0"/>
              <a:t>FOCUS -  M/AT  “</a:t>
            </a:r>
            <a:r>
              <a:rPr lang="en-US" altLang="en-US" dirty="0" smtClean="0"/>
              <a:t>6.x”</a:t>
            </a:r>
          </a:p>
          <a:p>
            <a:pPr>
              <a:buFontTx/>
              <a:buNone/>
            </a:pPr>
            <a:r>
              <a:rPr lang="en-US" altLang="en-US" dirty="0" smtClean="0"/>
              <a:t>  </a:t>
            </a:r>
            <a:r>
              <a:rPr lang="en-US" altLang="en-US" sz="1800" dirty="0" smtClean="0"/>
              <a:t>6.0</a:t>
            </a:r>
            <a:r>
              <a:rPr lang="en-US" altLang="en-US" dirty="0" smtClean="0"/>
              <a:t> </a:t>
            </a:r>
            <a:r>
              <a:rPr lang="en-US" altLang="en-US" sz="1800" dirty="0" smtClean="0"/>
              <a:t>EMR</a:t>
            </a:r>
            <a:r>
              <a:rPr lang="en-US" altLang="en-US" sz="1800" dirty="0" smtClean="0"/>
              <a:t>, ER PCS, POM, OE move to FS w/ </a:t>
            </a:r>
            <a:r>
              <a:rPr lang="en-US" altLang="en-US" sz="1800" dirty="0" smtClean="0"/>
              <a:t>toolset PCS </a:t>
            </a:r>
            <a:r>
              <a:rPr lang="en-US" altLang="en-US" sz="1800" dirty="0" smtClean="0"/>
              <a:t>data NOT returned to </a:t>
            </a:r>
            <a:r>
              <a:rPr lang="en-US" altLang="en-US" sz="1800" dirty="0" smtClean="0"/>
              <a:t>C/S.   6.1 financials and </a:t>
            </a:r>
            <a:r>
              <a:rPr lang="en-US" altLang="en-US" sz="1800" dirty="0" err="1" smtClean="0"/>
              <a:t>administratives</a:t>
            </a:r>
            <a:r>
              <a:rPr lang="en-US" altLang="en-US" sz="1800" dirty="0" smtClean="0"/>
              <a:t> move also</a:t>
            </a:r>
            <a:endParaRPr lang="en-US" altLang="en-US" sz="18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34E2A0-5DF0-4224-931C-FFA0241E243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IF syntax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IF{condition&lt;space&gt;statement}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IF{condition&lt;space&gt;statement;</a:t>
            </a:r>
          </a:p>
          <a:p>
            <a:pPr>
              <a:buFontTx/>
              <a:buNone/>
            </a:pPr>
            <a:r>
              <a:rPr lang="en-US" altLang="en-US" smtClean="0"/>
              <a:t>Nextcond&lt;space&gt;statement;</a:t>
            </a:r>
          </a:p>
          <a:p>
            <a:pPr>
              <a:buFontTx/>
              <a:buNone/>
            </a:pPr>
            <a:r>
              <a:rPr lang="en-US" altLang="en-US" smtClean="0"/>
              <a:t>Nextcond&lt;space&gt;statement;</a:t>
            </a:r>
          </a:p>
          <a:p>
            <a:pPr>
              <a:buFontTx/>
              <a:buNone/>
            </a:pPr>
            <a:r>
              <a:rPr lang="en-US" altLang="en-US" smtClean="0"/>
              <a:t>Finalvalue}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7C9640-9F29-477E-B44C-7A27F7A1C9E0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IF Syntax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IF{@age.in.years^AGE&lt;18 "Child";</a:t>
            </a:r>
          </a:p>
          <a:p>
            <a:pPr>
              <a:buFontTx/>
              <a:buNone/>
            </a:pPr>
            <a:r>
              <a:rPr lang="en-US" altLang="en-US" smtClean="0"/>
              <a:t>AGE&lt;65 "Adult";</a:t>
            </a:r>
          </a:p>
          <a:p>
            <a:pPr>
              <a:buFontTx/>
              <a:buNone/>
            </a:pPr>
            <a:r>
              <a:rPr lang="en-US" altLang="en-US" smtClean="0"/>
              <a:t>AGE "Senior";</a:t>
            </a:r>
          </a:p>
          <a:p>
            <a:pPr>
              <a:buFontTx/>
              <a:buNone/>
            </a:pPr>
            <a:r>
              <a:rPr lang="en-US" altLang="en-US" smtClean="0"/>
              <a:t>"No Age Available"}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31D1FF-5B1B-4BF1-BB41-59ED2E8673C8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Things that mess up IF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Left hand value returned if comparison is true</a:t>
            </a:r>
          </a:p>
          <a:p>
            <a:pPr>
              <a:buFontTx/>
              <a:buNone/>
            </a:pPr>
            <a:r>
              <a:rPr lang="en-US" altLang="en-US" smtClean="0"/>
              <a:t>Nil returned if comparison is false</a:t>
            </a:r>
            <a:br>
              <a:rPr lang="en-US" altLang="en-US" smtClean="0"/>
            </a:b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Forgetting LEFT TO RIGHT (!)</a:t>
            </a:r>
          </a:p>
          <a:p>
            <a:pPr>
              <a:buFontTx/>
              <a:buNone/>
            </a:pPr>
            <a:r>
              <a:rPr lang="en-US" altLang="en-US" smtClean="0"/>
              <a:t>Not knowing that:</a:t>
            </a:r>
          </a:p>
          <a:p>
            <a:pPr>
              <a:buFontTx/>
              <a:buNone/>
            </a:pPr>
            <a:r>
              <a:rPr lang="en-US" altLang="en-US" smtClean="0"/>
              <a:t>! = maximum   (not really OR)</a:t>
            </a:r>
          </a:p>
          <a:p>
            <a:pPr>
              <a:buFontTx/>
              <a:buNone/>
            </a:pPr>
            <a:r>
              <a:rPr lang="en-US" altLang="en-US" smtClean="0"/>
              <a:t>&amp; = minimum (not really AND)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07590C-87F4-456D-98C6-263B53CD8F84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IF failure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IF{@age.in.years^AGE&lt;18!AGE&gt;65 "Y"}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IF{17&lt;18!17&gt;65 "Y"}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IF{17!17 returns 17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IF{17&gt;65 "Y"}  fails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Solution: Add Parenthesis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IF{@age.years^AGE&lt;18!(AGE&gt;65) "Y"}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A3FD1D-640C-495A-9A9E-AF26DD398B95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+ and -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+ = most essential operator in Magic</a:t>
            </a:r>
          </a:p>
          <a:p>
            <a:pPr>
              <a:buFontTx/>
              <a:buNone/>
            </a:pPr>
            <a:r>
              <a:rPr lang="en-US" altLang="en-US" smtClean="0"/>
              <a:t>Moves thru structures one subscript level at a time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List next doctor (or first if DOC var is initially nil)</a:t>
            </a:r>
          </a:p>
          <a:p>
            <a:pPr>
              <a:buFontTx/>
              <a:buNone/>
            </a:pPr>
            <a:r>
              <a:rPr lang="en-US" altLang="en-US" smtClean="0"/>
              <a:t>+\GU[DOC]^DOC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467098-FCA1-44C0-BACB-F666E10FDF28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Sense of +	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+  pushes subscript into variable 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Value of this expression goes from first doctor to last doctor, then to nil</a:t>
            </a:r>
          </a:p>
          <a:p>
            <a:pPr>
              <a:buFontTx/>
              <a:buNone/>
            </a:pPr>
            <a:r>
              <a:rPr lang="en-US" altLang="en-US" smtClean="0"/>
              <a:t>+\GU[DOC]^DOC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461D66-7EF8-456C-82F5-EA0105045D16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 A Do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Combine + and DO and you have a report writer</a:t>
            </a:r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DO{+\GU[DOC]^DOC N(DOC)^#}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D48C98-3332-43FD-9BA2-744F16D87C9C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Syntax of DO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DO{while.true&lt;space&gt;DOSTUFF}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So list Doctors from start to "C"</a:t>
            </a:r>
          </a:p>
          <a:p>
            <a:pPr>
              <a:buFontTx/>
              <a:buNone/>
            </a:pPr>
            <a:r>
              <a:rPr lang="en-US" altLang="en-US" smtClean="0"/>
              <a:t>DO{+\GU[DOC]^DOC&lt;"D" N(DOC)^#}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44264E-E226-4127-A0B7-47333467013A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Report Example – List LI vals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Loop on </a:t>
            </a:r>
            <a:r>
              <a:rPr lang="en-US" altLang="en-US" dirty="0" err="1" smtClean="0"/>
              <a:t>c.inpatient.location</a:t>
            </a:r>
            <a:r>
              <a:rPr lang="en-US" altLang="en-US" dirty="0" smtClean="0"/>
              <a:t>, build list of locations in string and print on </a:t>
            </a:r>
            <a:r>
              <a:rPr lang="en-US" altLang="en-US" dirty="0" smtClean="0"/>
              <a:t>report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sz="2800" dirty="0" smtClean="0"/>
              <a:t>ADM.PAT.zcus.is.muse2015.loop.on.location</a:t>
            </a:r>
            <a:endParaRPr lang="en-US" altLang="en-US" sz="2800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092963-CCA1-4F03-91E9-D553B0568730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343400"/>
            <a:ext cx="7911669" cy="1782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@Next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Difference between + and @Next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@Next is for structures in the Data Definition</a:t>
            </a:r>
          </a:p>
          <a:p>
            <a:pPr>
              <a:buFontTx/>
              <a:buNone/>
            </a:pPr>
            <a:r>
              <a:rPr lang="en-US" altLang="en-US" smtClean="0"/>
              <a:t>@Next(dx)</a:t>
            </a:r>
          </a:p>
          <a:p>
            <a:pPr>
              <a:buFontTx/>
              <a:buNone/>
            </a:pPr>
            <a:r>
              <a:rPr lang="en-US" altLang="en-US" smtClean="0"/>
              <a:t>@Next(room,@room.bed.index)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52245B-7D85-4981-858D-77D3F16503B9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Tools..	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New “Focus” Report Designer (RD)</a:t>
            </a:r>
          </a:p>
          <a:p>
            <a:pPr>
              <a:buFontTx/>
              <a:buNone/>
            </a:pPr>
            <a:r>
              <a:rPr lang="en-US" altLang="en-US" smtClean="0"/>
              <a:t>Goals.. “no code required”</a:t>
            </a:r>
          </a:p>
          <a:p>
            <a:pPr>
              <a:buFontTx/>
              <a:buNone/>
            </a:pPr>
            <a:r>
              <a:rPr lang="en-US" altLang="en-US" smtClean="0"/>
              <a:t>Achievement.. “no coding allowed!”</a:t>
            </a:r>
          </a:p>
          <a:p>
            <a:pPr>
              <a:buFontTx/>
              <a:buNone/>
            </a:pPr>
            <a:r>
              <a:rPr lang="en-US" altLang="en-US" smtClean="0"/>
              <a:t>Reports from FOCUS and C/S applications.</a:t>
            </a:r>
          </a:p>
          <a:p>
            <a:pPr>
              <a:buFontTx/>
              <a:buNone/>
            </a:pPr>
            <a:r>
              <a:rPr lang="en-US" altLang="en-US" smtClean="0"/>
              <a:t>C/S Vmagic can get data from FOCUS w/ some complicated programming…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E381D6-89AE-4911-A580-B88A86EAE88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39763"/>
          </a:xfrm>
        </p:spPr>
        <p:txBody>
          <a:bodyPr/>
          <a:lstStyle/>
          <a:p>
            <a:r>
              <a:rPr lang="en-US" altLang="en-US" smtClean="0"/>
              <a:t>@Next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@Next uses data definition to figure out the subscripts and structure to loop on:</a:t>
            </a:r>
          </a:p>
          <a:p>
            <a:pPr>
              <a:buFontTx/>
              <a:buNone/>
            </a:pPr>
            <a:r>
              <a:rPr lang="en-US" altLang="en-US" smtClean="0"/>
              <a:t>@Next(dx)</a:t>
            </a:r>
          </a:p>
          <a:p>
            <a:pPr>
              <a:buFontTx/>
              <a:buNone/>
            </a:pPr>
            <a:r>
              <a:rPr lang="en-US" altLang="en-US" smtClean="0"/>
              <a:t>+?DZ[dz]DX[dxN]^dxN</a:t>
            </a:r>
          </a:p>
          <a:p>
            <a:pPr>
              <a:buFontTx/>
              <a:buNone/>
            </a:pPr>
            <a:r>
              <a:rPr lang="en-US" altLang="en-US" smtClean="0"/>
              <a:t>@Next(bed,@room.bed.index)</a:t>
            </a:r>
          </a:p>
          <a:p>
            <a:pPr>
              <a:buFontTx/>
              <a:buNone/>
            </a:pPr>
            <a:r>
              <a:rPr lang="en-US" altLang="en-US" smtClean="0"/>
              <a:t>+:AARB[ggb,ggrB]^ggrB] </a:t>
            </a:r>
          </a:p>
          <a:p>
            <a:pPr>
              <a:buFontTx/>
              <a:buNone/>
            </a:pPr>
            <a:r>
              <a:rPr lang="en-US" altLang="en-US" smtClean="0"/>
              <a:t>@Next(subscript) or @Next(subscript,index)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32F374-0F42-4489-B06A-E260FDFD84B6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Report Example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Scheduled and Registered Patients on Same Report</a:t>
            </a:r>
          </a:p>
          <a:p>
            <a:pPr>
              <a:buFontTx/>
              <a:buNone/>
            </a:pPr>
            <a:r>
              <a:rPr lang="en-US" altLang="en-US" dirty="0" smtClean="0"/>
              <a:t>Loop on Registration Index AND</a:t>
            </a:r>
          </a:p>
          <a:p>
            <a:pPr>
              <a:buFontTx/>
              <a:buNone/>
            </a:pPr>
            <a:r>
              <a:rPr lang="en-US" altLang="en-US" dirty="0" smtClean="0"/>
              <a:t>Loop on Scheduled Index "yourself"</a:t>
            </a:r>
          </a:p>
          <a:p>
            <a:pPr>
              <a:buFontTx/>
              <a:buNone/>
            </a:pPr>
            <a:r>
              <a:rPr lang="en-US" altLang="en-US" dirty="0" smtClean="0"/>
              <a:t>Put urns into list in </a:t>
            </a:r>
            <a:r>
              <a:rPr lang="en-US" altLang="en-US" dirty="0" smtClean="0"/>
              <a:t>slash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 smtClean="0"/>
              <a:t>ADM.PAT.zcus.is.muse2015.sch.and.reg</a:t>
            </a:r>
            <a:endParaRPr lang="en-US" altLang="en-US" dirty="0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D0A194-20AC-4DFC-9E0E-6F57697E4910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“Next Get” syntax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+(/STUFF[SUB],DATA)^SUB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+ on subscript and get value of node in one operation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@Next.get(bed,@room.bed.index,urn)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 Patients on NUR Report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Bonus</a:t>
            </a:r>
          </a:p>
          <a:p>
            <a:pPr marL="0" indent="0">
              <a:buNone/>
            </a:pPr>
            <a:r>
              <a:rPr lang="en-US" dirty="0" smtClean="0"/>
              <a:t>Skip Undo</a:t>
            </a:r>
          </a:p>
          <a:p>
            <a:pPr marL="0" indent="0">
              <a:buNone/>
            </a:pPr>
            <a:r>
              <a:rPr lang="en-US" dirty="0" smtClean="0"/>
              <a:t>Post – Edit Values 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MUSE 2007 NPR Tips and Tricks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744D-12B6-47AD-A90A-8292FADAFDC6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96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Physical Next/ Physical Previous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&gt;:AARB[SUB]^SUB</a:t>
            </a:r>
          </a:p>
          <a:p>
            <a:pPr>
              <a:buFontTx/>
              <a:buNone/>
            </a:pPr>
            <a:r>
              <a:rPr lang="en-US" altLang="en-US" smtClean="0"/>
              <a:t>&gt;@room.bed.index[SUB]^SUB</a:t>
            </a:r>
          </a:p>
          <a:p>
            <a:pPr>
              <a:buFontTx/>
              <a:buNone/>
            </a:pPr>
            <a:r>
              <a:rPr lang="en-US" altLang="en-US" smtClean="0"/>
              <a:t>SUB#0S = facility</a:t>
            </a:r>
          </a:p>
          <a:p>
            <a:pPr>
              <a:buFontTx/>
              <a:buNone/>
            </a:pPr>
            <a:r>
              <a:rPr lang="en-US" altLang="en-US" smtClean="0"/>
              <a:t>SUB#1S = room</a:t>
            </a:r>
          </a:p>
          <a:p>
            <a:pPr>
              <a:buFontTx/>
              <a:buNone/>
            </a:pPr>
            <a:r>
              <a:rPr lang="en-US" altLang="en-US" smtClean="0"/>
              <a:t>SUB#1S = bed</a:t>
            </a:r>
          </a:p>
          <a:p>
            <a:pPr>
              <a:buFontTx/>
              <a:buNone/>
            </a:pPr>
            <a:r>
              <a:rPr lang="en-US" altLang="en-US" smtClean="0"/>
              <a:t>You can use &gt; in Next Get syntax</a:t>
            </a:r>
          </a:p>
          <a:p>
            <a:pPr>
              <a:buFontTx/>
              <a:buNone/>
            </a:pPr>
            <a:r>
              <a:rPr lang="en-US" altLang="en-US" smtClean="0"/>
              <a:t>&gt;(@room.bed.index[SUB],DATA)^SUB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Physical Nexting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There is also physical previous (&lt;)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No translator operator for &gt; and &lt; 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ie nothing like: @Phys.Next(STUFF)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Fundamentals of Magic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LEFT to RIGHT evaluation</a:t>
            </a:r>
          </a:p>
          <a:p>
            <a:pPr>
              <a:buFontTx/>
              <a:buNone/>
            </a:pPr>
            <a:r>
              <a:rPr lang="en-US" altLang="en-US" smtClean="0"/>
              <a:t>Everything is a string</a:t>
            </a:r>
          </a:p>
          <a:p>
            <a:pPr>
              <a:buFontTx/>
              <a:buNone/>
            </a:pPr>
            <a:r>
              <a:rPr lang="en-US" altLang="en-US" smtClean="0"/>
              <a:t>Value = True</a:t>
            </a:r>
          </a:p>
          <a:p>
            <a:pPr>
              <a:buFontTx/>
              <a:buNone/>
            </a:pPr>
            <a:r>
              <a:rPr lang="en-US" altLang="en-US" smtClean="0"/>
              <a:t>No Value (nil) = False</a:t>
            </a:r>
          </a:p>
          <a:p>
            <a:pPr>
              <a:buFontTx/>
              <a:buNone/>
            </a:pPr>
            <a:r>
              <a:rPr lang="en-US" altLang="en-US" smtClean="0"/>
              <a:t>Powerful string operators (like MUMPS)</a:t>
            </a:r>
          </a:p>
          <a:p>
            <a:pPr>
              <a:buFontTx/>
              <a:buNone/>
            </a:pPr>
            <a:r>
              <a:rPr lang="en-US" altLang="en-US" smtClean="0"/>
              <a:t>Weak math skills</a:t>
            </a:r>
          </a:p>
          <a:p>
            <a:pPr>
              <a:buFontTx/>
              <a:buNone/>
            </a:pPr>
            <a:r>
              <a:rPr lang="en-US" altLang="en-US" smtClean="0"/>
              <a:t>10+2*5= 60 (!)  5/10 = 0 (!)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37FFDD-A511-404E-8708-F2E0A90F4A8C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Fundamentals - Continued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Data automatically stored in “tree”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*AA[aa] = data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Data automatically sorted by subscripts</a:t>
            </a:r>
          </a:p>
          <a:p>
            <a:pPr>
              <a:buFontTx/>
              <a:buNone/>
            </a:pPr>
            <a:r>
              <a:rPr lang="en-US" altLang="en-US" smtClean="0"/>
              <a:t>No need for searching or sorting algorithms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mtClean="0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B0841B-C430-4C23-B880-DEE81A49D5A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533400" y="35052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66800" y="3733800"/>
            <a:ext cx="1219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Prefix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1066800" y="25908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7200" y="2209800"/>
            <a:ext cx="1066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Global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752600" y="2590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057400" y="2286000"/>
            <a:ext cx="1295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Subscript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More Fundamentals (weaknesses)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Variable name + string &lt; 256 in length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Lines of code &lt; 256 in length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(Magic Only)</a:t>
            </a:r>
          </a:p>
          <a:p>
            <a:pPr>
              <a:buFontTx/>
              <a:buNone/>
            </a:pPr>
            <a:r>
              <a:rPr lang="en-US" altLang="en-US" smtClean="0"/>
              <a:t>1K for variables and their values across all programs in session unless you “stack symbol table”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Symbol 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In Magic..</a:t>
            </a:r>
          </a:p>
          <a:p>
            <a:pPr>
              <a:buFontTx/>
              <a:buNone/>
            </a:pPr>
            <a:r>
              <a:rPr lang="en-US" altLang="en-US" smtClean="0"/>
              <a:t>1024 bytes is all you get</a:t>
            </a:r>
          </a:p>
          <a:p>
            <a:pPr>
              <a:buFontTx/>
              <a:buNone/>
            </a:pPr>
            <a:r>
              <a:rPr lang="en-US" altLang="en-US" smtClean="0"/>
              <a:t>Unless..</a:t>
            </a:r>
          </a:p>
          <a:p>
            <a:pPr>
              <a:buFontTx/>
              <a:buNone/>
            </a:pPr>
            <a:r>
              <a:rPr lang="en-US" altLang="en-US" smtClean="0"/>
              <a:t>%ADM.PAT.zcus.is.your.macro.M.do(urn)X</a:t>
            </a:r>
          </a:p>
          <a:p>
            <a:pPr>
              <a:buFontTx/>
              <a:buNone/>
            </a:pPr>
            <a:r>
              <a:rPr lang="en-US" altLang="en-US" smtClean="0"/>
              <a:t>You get space back when you nil a variable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Symbol Table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Symbol table limit applies to local variables only:  STUFF, x, y, aa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Not to “slash variables”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/STUFF  b.dis.date  e.dis.date  @.user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b.dis.date translates to /b.discharge.date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@.user translates to /.USR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7335</TotalTime>
  <Words>1882</Words>
  <Application>Microsoft Office PowerPoint</Application>
  <PresentationFormat>On-screen Show (4:3)</PresentationFormat>
  <Paragraphs>421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Courier New</vt:lpstr>
      <vt:lpstr>Verdana</vt:lpstr>
      <vt:lpstr>Default Design</vt:lpstr>
      <vt:lpstr>Magic Syntax for NPR Report Writers</vt:lpstr>
      <vt:lpstr>About Magic </vt:lpstr>
      <vt:lpstr>Meditech – Now in Four Flavors</vt:lpstr>
      <vt:lpstr>New Tools.. </vt:lpstr>
      <vt:lpstr>Fundamentals of Magic</vt:lpstr>
      <vt:lpstr>Fundamentals - Continued</vt:lpstr>
      <vt:lpstr>More Fundamentals (weaknesses)</vt:lpstr>
      <vt:lpstr>Symbol Table</vt:lpstr>
      <vt:lpstr>Symbol Table continued</vt:lpstr>
      <vt:lpstr>FILES</vt:lpstr>
      <vt:lpstr>Look at Data</vt:lpstr>
      <vt:lpstr>What are these:</vt:lpstr>
      <vt:lpstr>How to make these yourself?</vt:lpstr>
      <vt:lpstr>Alternative Syntax</vt:lpstr>
      <vt:lpstr>Get data back out</vt:lpstr>
      <vt:lpstr>So.. Magic is an easy language</vt:lpstr>
      <vt:lpstr>String Operators</vt:lpstr>
      <vt:lpstr>String Operators</vt:lpstr>
      <vt:lpstr>What is it good for?</vt:lpstr>
      <vt:lpstr>Parsing Strings – invented delimiter</vt:lpstr>
      <vt:lpstr>Parse Mnemonics</vt:lpstr>
      <vt:lpstr>Strip SSN of dashes</vt:lpstr>
      <vt:lpstr>Magic Math</vt:lpstr>
      <vt:lpstr>Magic Math Rule Of Thumb</vt:lpstr>
      <vt:lpstr>More punctuation… “:”</vt:lpstr>
      <vt:lpstr>Lost your mouse pad..</vt:lpstr>
      <vt:lpstr>Copy MT Macros</vt:lpstr>
      <vt:lpstr>Syntax issues</vt:lpstr>
      <vt:lpstr>Syntax issues continued</vt:lpstr>
      <vt:lpstr>IF syntax</vt:lpstr>
      <vt:lpstr>IF Syntax</vt:lpstr>
      <vt:lpstr>Things that mess up IF</vt:lpstr>
      <vt:lpstr>IF failure</vt:lpstr>
      <vt:lpstr>+ and -</vt:lpstr>
      <vt:lpstr>Sense of + </vt:lpstr>
      <vt:lpstr>Add A Do</vt:lpstr>
      <vt:lpstr>Syntax of DO</vt:lpstr>
      <vt:lpstr>Report Example – List LI vals</vt:lpstr>
      <vt:lpstr>@Next</vt:lpstr>
      <vt:lpstr>@Next</vt:lpstr>
      <vt:lpstr>Report Example</vt:lpstr>
      <vt:lpstr>“Next Get” syntax</vt:lpstr>
      <vt:lpstr>Report Example</vt:lpstr>
      <vt:lpstr>Physical Next/ Physical Previous</vt:lpstr>
      <vt:lpstr>Physical Nexting</vt:lpstr>
    </vt:vector>
  </TitlesOfParts>
  <Company>Iatric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 2007 Stupid NPR Tricks (Joel Berman and Joe Cocuzzo)</dc:title>
  <dc:creator>Joe Cocuzzo</dc:creator>
  <cp:lastModifiedBy>Joe Cocuzzo</cp:lastModifiedBy>
  <cp:revision>107</cp:revision>
  <cp:lastPrinted>2015-05-21T18:46:26Z</cp:lastPrinted>
  <dcterms:created xsi:type="dcterms:W3CDTF">2004-05-02T18:47:43Z</dcterms:created>
  <dcterms:modified xsi:type="dcterms:W3CDTF">2015-05-24T19:00:32Z</dcterms:modified>
</cp:coreProperties>
</file>