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260" r:id="rId3"/>
    <p:sldId id="257" r:id="rId4"/>
    <p:sldId id="263" r:id="rId5"/>
    <p:sldId id="262" r:id="rId6"/>
    <p:sldId id="264"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09"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E27"/>
    <a:srgbClr val="094B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88" autoAdjust="0"/>
  </p:normalViewPr>
  <p:slideViewPr>
    <p:cSldViewPr snapToGrid="0" snapToObjects="1">
      <p:cViewPr varScale="1">
        <p:scale>
          <a:sx n="95" d="100"/>
          <a:sy n="95" d="100"/>
        </p:scale>
        <p:origin x="20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AA4ED-6AFF-4AD6-A84E-9B9718A56B67}" type="datetimeFigureOut">
              <a:rPr lang="en-US" smtClean="0"/>
              <a:t>5/12/2015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410C1-4486-48E5-BB8F-709E95E61DA0}" type="slidenum">
              <a:rPr lang="en-US" smtClean="0"/>
              <a:t>‹#›</a:t>
            </a:fld>
            <a:endParaRPr lang="en-US"/>
          </a:p>
        </p:txBody>
      </p:sp>
    </p:spTree>
    <p:extLst>
      <p:ext uri="{BB962C8B-B14F-4D97-AF65-F5344CB8AC3E}">
        <p14:creationId xmlns:p14="http://schemas.microsoft.com/office/powerpoint/2010/main" val="138565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editech.com/prdr/Pages/DRxbASTransferMechanism.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echnet.microsoft.com/en-us/library/ms156400(v=sql.100).aspx"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chnet.microsoft.com/en-us/library/ms157134(v=sql.100).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ignickolson.com/2009/03/11/repeating-tablix-headers-in-ssrs-2008/"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msdn.microsoft.com/en-us/library/ee210531.aspx"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technet.microsoft.com/en-us/library/dd255263.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Courier New" panose="02070309020205020404" pitchFamily="49" charset="0"/>
              </a:rPr>
              <a:t>The </a:t>
            </a:r>
            <a:r>
              <a:rPr lang="en-US" altLang="en-US" sz="1200" smtClean="0">
                <a:cs typeface="Courier New" panose="02070309020205020404" pitchFamily="49" charset="0"/>
              </a:rPr>
              <a:t>DR </a:t>
            </a:r>
            <a:r>
              <a:rPr lang="en-US" altLang="en-US" sz="1200" smtClean="0">
                <a:cs typeface="Courier New" panose="02070309020205020404" pitchFamily="49" charset="0"/>
              </a:rPr>
              <a:t>XFER </a:t>
            </a:r>
            <a:r>
              <a:rPr lang="en-US" altLang="en-US" sz="1200" dirty="0" smtClean="0">
                <a:cs typeface="Courier New" panose="02070309020205020404" pitchFamily="49" charset="0"/>
              </a:rPr>
              <a:t>process: </a:t>
            </a:r>
            <a:r>
              <a:rPr lang="en-US" altLang="en-US" sz="1200" dirty="0" smtClean="0">
                <a:cs typeface="Courier New" panose="02070309020205020404" pitchFamily="49" charset="0"/>
                <a:hlinkClick r:id="rId3"/>
              </a:rPr>
              <a:t>http://www.meditech.com/prdr/Pages/DRxbASTransferMechanism.htm</a:t>
            </a:r>
            <a:endParaRPr lang="en-US" altLang="en-US" sz="1200" dirty="0" smtClean="0">
              <a:cs typeface="Courier New" panose="02070309020205020404" pitchFamily="49" charset="0"/>
            </a:endParaRPr>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5</a:t>
            </a:fld>
            <a:endParaRPr lang="en-US"/>
          </a:p>
        </p:txBody>
      </p:sp>
    </p:spTree>
    <p:extLst>
      <p:ext uri="{BB962C8B-B14F-4D97-AF65-F5344CB8AC3E}">
        <p14:creationId xmlns:p14="http://schemas.microsoft.com/office/powerpoint/2010/main" val="74392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40</a:t>
            </a:fld>
            <a:endParaRPr lang="en-US"/>
          </a:p>
        </p:txBody>
      </p:sp>
    </p:spTree>
    <p:extLst>
      <p:ext uri="{BB962C8B-B14F-4D97-AF65-F5344CB8AC3E}">
        <p14:creationId xmlns:p14="http://schemas.microsoft.com/office/powerpoint/2010/main" val="187018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41</a:t>
            </a:fld>
            <a:endParaRPr lang="en-US"/>
          </a:p>
        </p:txBody>
      </p:sp>
    </p:spTree>
    <p:extLst>
      <p:ext uri="{BB962C8B-B14F-4D97-AF65-F5344CB8AC3E}">
        <p14:creationId xmlns:p14="http://schemas.microsoft.com/office/powerpoint/2010/main" val="404664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urier Prime" panose="02000409000000000000" pitchFamily="49" charset="0"/>
              </a:rPr>
              <a:t>Conditional Formatting: </a:t>
            </a:r>
            <a:r>
              <a:rPr lang="en-US" sz="1200" u="sng" dirty="0" smtClean="0">
                <a:latin typeface="Courier Prime" panose="02000409000000000000" pitchFamily="49" charset="0"/>
                <a:hlinkClick r:id="rId3"/>
              </a:rPr>
              <a:t>http://technet.microsoft.com/en-us/library/ms156400(v=sql.100).aspx</a:t>
            </a:r>
            <a:endParaRPr lang="en-US" sz="1200" dirty="0" smtClean="0">
              <a:latin typeface="Courier Prime" panose="02000409000000000000" pitchFamily="49" charset="0"/>
            </a:endParaRPr>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42</a:t>
            </a:fld>
            <a:endParaRPr lang="en-US"/>
          </a:p>
        </p:txBody>
      </p:sp>
    </p:spTree>
    <p:extLst>
      <p:ext uri="{BB962C8B-B14F-4D97-AF65-F5344CB8AC3E}">
        <p14:creationId xmlns:p14="http://schemas.microsoft.com/office/powerpoint/2010/main" val="152767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43</a:t>
            </a:fld>
            <a:endParaRPr lang="en-US"/>
          </a:p>
        </p:txBody>
      </p:sp>
    </p:spTree>
    <p:extLst>
      <p:ext uri="{BB962C8B-B14F-4D97-AF65-F5344CB8AC3E}">
        <p14:creationId xmlns:p14="http://schemas.microsoft.com/office/powerpoint/2010/main" val="3376443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44</a:t>
            </a:fld>
            <a:endParaRPr lang="en-US"/>
          </a:p>
        </p:txBody>
      </p:sp>
    </p:spTree>
    <p:extLst>
      <p:ext uri="{BB962C8B-B14F-4D97-AF65-F5344CB8AC3E}">
        <p14:creationId xmlns:p14="http://schemas.microsoft.com/office/powerpoint/2010/main" val="141153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45</a:t>
            </a:fld>
            <a:endParaRPr lang="en-US"/>
          </a:p>
        </p:txBody>
      </p:sp>
    </p:spTree>
    <p:extLst>
      <p:ext uri="{BB962C8B-B14F-4D97-AF65-F5344CB8AC3E}">
        <p14:creationId xmlns:p14="http://schemas.microsoft.com/office/powerpoint/2010/main" val="6084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46</a:t>
            </a:fld>
            <a:endParaRPr lang="en-US"/>
          </a:p>
        </p:txBody>
      </p:sp>
    </p:spTree>
    <p:extLst>
      <p:ext uri="{BB962C8B-B14F-4D97-AF65-F5344CB8AC3E}">
        <p14:creationId xmlns:p14="http://schemas.microsoft.com/office/powerpoint/2010/main" val="119911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47</a:t>
            </a:fld>
            <a:endParaRPr lang="en-US"/>
          </a:p>
        </p:txBody>
      </p:sp>
    </p:spTree>
    <p:extLst>
      <p:ext uri="{BB962C8B-B14F-4D97-AF65-F5344CB8AC3E}">
        <p14:creationId xmlns:p14="http://schemas.microsoft.com/office/powerpoint/2010/main" val="15497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48</a:t>
            </a:fld>
            <a:endParaRPr lang="en-US"/>
          </a:p>
        </p:txBody>
      </p:sp>
    </p:spTree>
    <p:extLst>
      <p:ext uri="{BB962C8B-B14F-4D97-AF65-F5344CB8AC3E}">
        <p14:creationId xmlns:p14="http://schemas.microsoft.com/office/powerpoint/2010/main" val="1569158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49</a:t>
            </a:fld>
            <a:endParaRPr lang="en-US"/>
          </a:p>
        </p:txBody>
      </p:sp>
    </p:spTree>
    <p:extLst>
      <p:ext uri="{BB962C8B-B14F-4D97-AF65-F5344CB8AC3E}">
        <p14:creationId xmlns:p14="http://schemas.microsoft.com/office/powerpoint/2010/main" val="55746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urier Prime" panose="02000409000000000000" pitchFamily="49" charset="0"/>
              </a:rPr>
              <a:t>Data Regions: </a:t>
            </a:r>
            <a:r>
              <a:rPr lang="en-US" sz="1200" u="sng" dirty="0" smtClean="0">
                <a:latin typeface="Courier Prime" panose="02000409000000000000" pitchFamily="49" charset="0"/>
                <a:hlinkClick r:id="rId3"/>
              </a:rPr>
              <a:t>http://technet.microsoft.com/en-us/library/ms157134(v=sql.100).aspx</a:t>
            </a:r>
            <a:endParaRPr lang="en-US" sz="1200" dirty="0" smtClean="0">
              <a:latin typeface="Courier Prime" panose="02000409000000000000" pitchFamily="49" charset="0"/>
            </a:endParaRPr>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22</a:t>
            </a:fld>
            <a:endParaRPr lang="en-US"/>
          </a:p>
        </p:txBody>
      </p:sp>
    </p:spTree>
    <p:extLst>
      <p:ext uri="{BB962C8B-B14F-4D97-AF65-F5344CB8AC3E}">
        <p14:creationId xmlns:p14="http://schemas.microsoft.com/office/powerpoint/2010/main" val="34960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Courier Prime" panose="02000409000000000000" pitchFamily="49" charset="0"/>
              </a:rPr>
              <a:t>Repeating </a:t>
            </a:r>
            <a:r>
              <a:rPr lang="en-US" altLang="en-US" sz="1200" dirty="0" err="1" smtClean="0">
                <a:latin typeface="Courier Prime" panose="02000409000000000000" pitchFamily="49" charset="0"/>
              </a:rPr>
              <a:t>Tablix</a:t>
            </a:r>
            <a:r>
              <a:rPr lang="en-US" altLang="en-US" sz="1200" dirty="0" smtClean="0">
                <a:latin typeface="Courier Prime" panose="02000409000000000000" pitchFamily="49" charset="0"/>
              </a:rPr>
              <a:t> Headers: </a:t>
            </a:r>
            <a:r>
              <a:rPr lang="en-US" altLang="en-US" sz="1200" dirty="0" smtClean="0">
                <a:latin typeface="Courier Prime" panose="02000409000000000000" pitchFamily="49" charset="0"/>
                <a:hlinkClick r:id="rId3"/>
              </a:rPr>
              <a:t>http://bignickolson.com/2009/03/11/repeating-tablix-headers-in-ssrs-2008/</a:t>
            </a:r>
            <a:endParaRPr lang="en-US" altLang="en-US" sz="1200" dirty="0" smtClean="0">
              <a:latin typeface="Courier Prime" panose="02000409000000000000" pitchFamily="49" charset="0"/>
            </a:endParaRPr>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50</a:t>
            </a:fld>
            <a:endParaRPr lang="en-US"/>
          </a:p>
        </p:txBody>
      </p:sp>
    </p:spTree>
    <p:extLst>
      <p:ext uri="{BB962C8B-B14F-4D97-AF65-F5344CB8AC3E}">
        <p14:creationId xmlns:p14="http://schemas.microsoft.com/office/powerpoint/2010/main" val="1331564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51</a:t>
            </a:fld>
            <a:endParaRPr lang="en-US"/>
          </a:p>
        </p:txBody>
      </p:sp>
    </p:spTree>
    <p:extLst>
      <p:ext uri="{BB962C8B-B14F-4D97-AF65-F5344CB8AC3E}">
        <p14:creationId xmlns:p14="http://schemas.microsoft.com/office/powerpoint/2010/main" val="1450153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52</a:t>
            </a:fld>
            <a:endParaRPr lang="en-US"/>
          </a:p>
        </p:txBody>
      </p:sp>
    </p:spTree>
    <p:extLst>
      <p:ext uri="{BB962C8B-B14F-4D97-AF65-F5344CB8AC3E}">
        <p14:creationId xmlns:p14="http://schemas.microsoft.com/office/powerpoint/2010/main" val="1333536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latin typeface="Courier Prime" panose="02000409000000000000" pitchFamily="49" charset="0"/>
                <a:ea typeface="+mn-ea"/>
                <a:cs typeface="+mn-cs"/>
              </a:rPr>
              <a:t>USE [</a:t>
            </a:r>
            <a:r>
              <a:rPr lang="en-US" sz="1000" kern="1200" dirty="0" err="1" smtClean="0">
                <a:solidFill>
                  <a:schemeClr val="tx1"/>
                </a:solidFill>
                <a:latin typeface="Courier Prime" panose="02000409000000000000" pitchFamily="49" charset="0"/>
                <a:ea typeface="+mn-ea"/>
                <a:cs typeface="+mn-cs"/>
              </a:rPr>
              <a:t>Iatricdb</a:t>
            </a:r>
            <a:r>
              <a:rPr lang="en-US" sz="1000" kern="1200" dirty="0" smtClean="0">
                <a:solidFill>
                  <a:schemeClr val="tx1"/>
                </a:solidFill>
                <a:latin typeface="Courier Prime" panose="02000409000000000000" pitchFamily="49" charset="0"/>
                <a:ea typeface="+mn-ea"/>
                <a:cs typeface="+mn-cs"/>
              </a:rPr>
              <a:t>]</a:t>
            </a:r>
          </a:p>
          <a:p>
            <a:r>
              <a:rPr lang="en-US" sz="1000" kern="1200" dirty="0" smtClean="0">
                <a:solidFill>
                  <a:schemeClr val="tx1"/>
                </a:solidFill>
                <a:latin typeface="Courier Prime" panose="02000409000000000000" pitchFamily="49" charset="0"/>
                <a:ea typeface="+mn-ea"/>
                <a:cs typeface="+mn-cs"/>
              </a:rPr>
              <a:t>GO</a:t>
            </a:r>
          </a:p>
          <a:p>
            <a:endParaRPr lang="en-US" sz="1000" kern="1200" dirty="0" smtClean="0">
              <a:solidFill>
                <a:schemeClr val="tx1"/>
              </a:solidFill>
              <a:latin typeface="Courier Prime" panose="02000409000000000000" pitchFamily="49" charset="0"/>
              <a:ea typeface="+mn-ea"/>
              <a:cs typeface="+mn-cs"/>
            </a:endParaRPr>
          </a:p>
          <a:p>
            <a:r>
              <a:rPr lang="en-US" sz="1000" kern="1200" dirty="0" smtClean="0">
                <a:solidFill>
                  <a:schemeClr val="tx1"/>
                </a:solidFill>
                <a:latin typeface="Courier Prime" panose="02000409000000000000" pitchFamily="49" charset="0"/>
                <a:ea typeface="+mn-ea"/>
                <a:cs typeface="+mn-cs"/>
              </a:rPr>
              <a:t>SET ANSI_NULLS ON</a:t>
            </a:r>
          </a:p>
          <a:p>
            <a:r>
              <a:rPr lang="en-US" sz="1000" kern="1200" dirty="0" smtClean="0">
                <a:solidFill>
                  <a:schemeClr val="tx1"/>
                </a:solidFill>
                <a:latin typeface="Courier Prime" panose="02000409000000000000" pitchFamily="49" charset="0"/>
                <a:ea typeface="+mn-ea"/>
                <a:cs typeface="+mn-cs"/>
              </a:rPr>
              <a:t>GO</a:t>
            </a:r>
          </a:p>
          <a:p>
            <a:endParaRPr lang="en-US" sz="1000" kern="1200" dirty="0" smtClean="0">
              <a:solidFill>
                <a:schemeClr val="tx1"/>
              </a:solidFill>
              <a:latin typeface="Courier Prime" panose="02000409000000000000" pitchFamily="49" charset="0"/>
              <a:ea typeface="+mn-ea"/>
              <a:cs typeface="+mn-cs"/>
            </a:endParaRPr>
          </a:p>
          <a:p>
            <a:r>
              <a:rPr lang="en-US" sz="1000" kern="1200" dirty="0" smtClean="0">
                <a:solidFill>
                  <a:schemeClr val="tx1"/>
                </a:solidFill>
                <a:latin typeface="Courier Prime" panose="02000409000000000000" pitchFamily="49" charset="0"/>
                <a:ea typeface="+mn-ea"/>
                <a:cs typeface="+mn-cs"/>
              </a:rPr>
              <a:t>SET QUOTED_IDENTIFIER ON</a:t>
            </a:r>
          </a:p>
          <a:p>
            <a:r>
              <a:rPr lang="en-US" sz="1000" kern="1200" dirty="0" smtClean="0">
                <a:solidFill>
                  <a:schemeClr val="tx1"/>
                </a:solidFill>
                <a:latin typeface="Courier Prime" panose="02000409000000000000" pitchFamily="49" charset="0"/>
                <a:ea typeface="+mn-ea"/>
                <a:cs typeface="+mn-cs"/>
              </a:rPr>
              <a:t>GO</a:t>
            </a:r>
          </a:p>
          <a:p>
            <a:endParaRPr lang="en-US" sz="1000" kern="1200" dirty="0" smtClean="0">
              <a:solidFill>
                <a:schemeClr val="tx1"/>
              </a:solidFill>
              <a:latin typeface="Courier Prime" panose="02000409000000000000" pitchFamily="49" charset="0"/>
              <a:ea typeface="+mn-ea"/>
              <a:cs typeface="+mn-cs"/>
            </a:endParaRPr>
          </a:p>
          <a:p>
            <a:r>
              <a:rPr lang="en-US" sz="1000" kern="1200" dirty="0" smtClean="0">
                <a:solidFill>
                  <a:schemeClr val="tx1"/>
                </a:solidFill>
                <a:latin typeface="Courier Prime" panose="02000409000000000000" pitchFamily="49" charset="0"/>
                <a:ea typeface="+mn-ea"/>
                <a:cs typeface="+mn-cs"/>
              </a:rPr>
              <a:t>CREATE PROCEDURE [</a:t>
            </a:r>
            <a:r>
              <a:rPr lang="en-US" sz="1000" kern="1200" dirty="0" err="1" smtClean="0">
                <a:solidFill>
                  <a:schemeClr val="tx1"/>
                </a:solidFill>
                <a:latin typeface="Courier Prime" panose="02000409000000000000" pitchFamily="49" charset="0"/>
                <a:ea typeface="+mn-ea"/>
                <a:cs typeface="+mn-cs"/>
              </a:rPr>
              <a:t>dbo</a:t>
            </a:r>
            <a:r>
              <a:rPr lang="en-US" sz="1000" kern="1200" dirty="0" smtClean="0">
                <a:solidFill>
                  <a:schemeClr val="tx1"/>
                </a:solidFill>
                <a:latin typeface="Courier Prime" panose="02000409000000000000" pitchFamily="49" charset="0"/>
                <a:ea typeface="+mn-ea"/>
                <a:cs typeface="+mn-cs"/>
              </a:rPr>
              <a:t>].[</a:t>
            </a:r>
            <a:r>
              <a:rPr lang="en-US" sz="1000" kern="1200" dirty="0" err="1" smtClean="0">
                <a:solidFill>
                  <a:schemeClr val="tx1"/>
                </a:solidFill>
                <a:latin typeface="Courier Prime" panose="02000409000000000000" pitchFamily="49" charset="0"/>
                <a:ea typeface="+mn-ea"/>
                <a:cs typeface="+mn-cs"/>
              </a:rPr>
              <a:t>IatricFacilityList</a:t>
            </a:r>
            <a:r>
              <a:rPr lang="en-US" sz="1000" kern="1200" dirty="0" smtClean="0">
                <a:solidFill>
                  <a:schemeClr val="tx1"/>
                </a:solidFill>
                <a:latin typeface="Courier Prime" panose="02000409000000000000" pitchFamily="49" charset="0"/>
                <a:ea typeface="+mn-ea"/>
                <a:cs typeface="+mn-cs"/>
              </a:rPr>
              <a:t>]</a:t>
            </a:r>
          </a:p>
          <a:p>
            <a:r>
              <a:rPr lang="en-US" sz="1000" kern="1200" dirty="0" smtClean="0">
                <a:solidFill>
                  <a:schemeClr val="tx1"/>
                </a:solidFill>
                <a:latin typeface="Courier Prime" panose="02000409000000000000" pitchFamily="49" charset="0"/>
                <a:ea typeface="+mn-ea"/>
                <a:cs typeface="+mn-cs"/>
              </a:rPr>
              <a:t>AS</a:t>
            </a:r>
          </a:p>
          <a:p>
            <a:r>
              <a:rPr lang="en-US" sz="1000" kern="1200" dirty="0" smtClean="0">
                <a:solidFill>
                  <a:schemeClr val="tx1"/>
                </a:solidFill>
                <a:latin typeface="Courier Prime" panose="02000409000000000000" pitchFamily="49" charset="0"/>
                <a:ea typeface="+mn-ea"/>
                <a:cs typeface="+mn-cs"/>
              </a:rPr>
              <a:t>/*********************************************************************************************************</a:t>
            </a:r>
          </a:p>
          <a:p>
            <a:r>
              <a:rPr lang="en-US" sz="1000" kern="1200" dirty="0" smtClean="0">
                <a:solidFill>
                  <a:schemeClr val="tx1"/>
                </a:solidFill>
                <a:latin typeface="Courier Prime" panose="02000409000000000000" pitchFamily="49" charset="0"/>
                <a:ea typeface="+mn-ea"/>
                <a:cs typeface="+mn-cs"/>
              </a:rPr>
              <a:t>*  _____      _        _         _____           _                                                      </a:t>
            </a:r>
          </a:p>
          <a:p>
            <a:r>
              <a:rPr lang="en-US" sz="1000" kern="1200" dirty="0" smtClean="0">
                <a:solidFill>
                  <a:schemeClr val="tx1"/>
                </a:solidFill>
                <a:latin typeface="Courier Prime" panose="02000409000000000000" pitchFamily="49" charset="0"/>
                <a:ea typeface="+mn-ea"/>
                <a:cs typeface="+mn-cs"/>
              </a:rPr>
              <a:t>* |_   _|    | |      (_)       / ____|         | |                                                     </a:t>
            </a:r>
          </a:p>
          <a:p>
            <a:r>
              <a:rPr lang="en-US" sz="1000" kern="1200" dirty="0" smtClean="0">
                <a:solidFill>
                  <a:schemeClr val="tx1"/>
                </a:solidFill>
                <a:latin typeface="Courier Prime" panose="02000409000000000000" pitchFamily="49" charset="0"/>
                <a:ea typeface="+mn-ea"/>
                <a:cs typeface="+mn-cs"/>
              </a:rPr>
              <a:t>*   | |  __ _| |_ _ __ _  ___  | (___  _   _ ___| |_ ___ _ __ ___  ___                                  </a:t>
            </a:r>
          </a:p>
          <a:p>
            <a:r>
              <a:rPr lang="en-US" sz="1000" kern="1200" dirty="0" smtClean="0">
                <a:solidFill>
                  <a:schemeClr val="tx1"/>
                </a:solidFill>
                <a:latin typeface="Courier Prime" panose="02000409000000000000" pitchFamily="49" charset="0"/>
                <a:ea typeface="+mn-ea"/>
                <a:cs typeface="+mn-cs"/>
              </a:rPr>
              <a:t>*   | | / _` | __| '__| |/ __|  \___ \| | | / __| __/ _ \ '_ ` _ \/ __|                                 </a:t>
            </a:r>
          </a:p>
          <a:p>
            <a:r>
              <a:rPr lang="en-US" sz="1000" kern="1200" dirty="0" smtClean="0">
                <a:solidFill>
                  <a:schemeClr val="tx1"/>
                </a:solidFill>
                <a:latin typeface="Courier Prime" panose="02000409000000000000" pitchFamily="49" charset="0"/>
                <a:ea typeface="+mn-ea"/>
                <a:cs typeface="+mn-cs"/>
              </a:rPr>
              <a:t>*  _| || (_| | |_| |  | | (__   ____) | |_| \__ \ ||  __/ | | | | \__ \                                 </a:t>
            </a:r>
          </a:p>
          <a:p>
            <a:r>
              <a:rPr lang="en-US" sz="1000" kern="1200" dirty="0" smtClean="0">
                <a:solidFill>
                  <a:schemeClr val="tx1"/>
                </a:solidFill>
                <a:latin typeface="Courier Prime" panose="02000409000000000000" pitchFamily="49" charset="0"/>
                <a:ea typeface="+mn-ea"/>
                <a:cs typeface="+mn-cs"/>
              </a:rPr>
              <a:t>* |_____\__,_|\__|_|  |_|\___| |_____/ \__, |___/\__\___|_| |_| |_|___/                                 </a:t>
            </a:r>
          </a:p>
          <a:p>
            <a:r>
              <a:rPr lang="en-US" sz="1000" kern="1200" dirty="0" smtClean="0">
                <a:solidFill>
                  <a:schemeClr val="tx1"/>
                </a:solidFill>
                <a:latin typeface="Courier Prime" panose="02000409000000000000" pitchFamily="49" charset="0"/>
                <a:ea typeface="+mn-ea"/>
                <a:cs typeface="+mn-cs"/>
              </a:rPr>
              <a:t>*                                       __/ |                                                           </a:t>
            </a:r>
          </a:p>
          <a:p>
            <a:r>
              <a:rPr lang="en-US" sz="1000" kern="1200" dirty="0" smtClean="0">
                <a:solidFill>
                  <a:schemeClr val="tx1"/>
                </a:solidFill>
                <a:latin typeface="Courier Prime" panose="02000409000000000000" pitchFamily="49" charset="0"/>
                <a:ea typeface="+mn-ea"/>
                <a:cs typeface="+mn-cs"/>
              </a:rPr>
              <a:t>*                                      |___/                                                            </a:t>
            </a:r>
          </a:p>
          <a:p>
            <a:r>
              <a:rPr lang="en-US" sz="1000" kern="1200" dirty="0" smtClean="0">
                <a:solidFill>
                  <a:schemeClr val="tx1"/>
                </a:solidFill>
                <a:latin typeface="Courier Prime" panose="02000409000000000000" pitchFamily="49" charset="0"/>
                <a:ea typeface="+mn-ea"/>
                <a:cs typeface="+mn-cs"/>
              </a:rPr>
              <a:t>*                                                                    27 Great Pond </a:t>
            </a:r>
            <a:r>
              <a:rPr lang="en-US" sz="1000" kern="1200" dirty="0" err="1" smtClean="0">
                <a:solidFill>
                  <a:schemeClr val="tx1"/>
                </a:solidFill>
                <a:latin typeface="Courier Prime" panose="02000409000000000000" pitchFamily="49" charset="0"/>
                <a:ea typeface="+mn-ea"/>
                <a:cs typeface="+mn-cs"/>
              </a:rPr>
              <a:t>Dr</a:t>
            </a:r>
            <a:r>
              <a:rPr lang="en-US" sz="1000" kern="1200" dirty="0" smtClean="0">
                <a:solidFill>
                  <a:schemeClr val="tx1"/>
                </a:solidFill>
                <a:latin typeface="Courier Prime" panose="02000409000000000000" pitchFamily="49" charset="0"/>
                <a:ea typeface="+mn-ea"/>
                <a:cs typeface="+mn-cs"/>
              </a:rPr>
              <a:t>, Boxford MA, 01921</a:t>
            </a:r>
          </a:p>
          <a:p>
            <a:r>
              <a:rPr lang="en-US" sz="1000" kern="1200" dirty="0" smtClean="0">
                <a:solidFill>
                  <a:schemeClr val="tx1"/>
                </a:solidFill>
                <a:latin typeface="Courier Prime" panose="02000409000000000000" pitchFamily="49" charset="0"/>
                <a:ea typeface="+mn-ea"/>
                <a:cs typeface="+mn-cs"/>
              </a:rPr>
              <a:t>*                                                                    info@iatric.com        978-805-4100</a:t>
            </a:r>
          </a:p>
          <a:p>
            <a:r>
              <a:rPr lang="en-US" sz="1000" kern="1200" dirty="0" smtClean="0">
                <a:solidFill>
                  <a:schemeClr val="tx1"/>
                </a:solidFill>
                <a:latin typeface="Courier Prime" panose="02000409000000000000" pitchFamily="49" charset="0"/>
                <a:ea typeface="+mn-ea"/>
                <a:cs typeface="+mn-cs"/>
              </a:rPr>
              <a:t>*                                               Copyright © 2014 Iatric Systems Inc. All Rights Reserved</a:t>
            </a:r>
          </a:p>
          <a:p>
            <a:r>
              <a:rPr lang="en-US" sz="1000" kern="1200" dirty="0" smtClean="0">
                <a:solidFill>
                  <a:schemeClr val="tx1"/>
                </a:solidFill>
                <a:latin typeface="Courier Prime" panose="02000409000000000000" pitchFamily="49" charset="0"/>
                <a:ea typeface="+mn-ea"/>
                <a:cs typeface="+mn-cs"/>
              </a:rPr>
              <a:t>*</a:t>
            </a:r>
          </a:p>
          <a:p>
            <a:r>
              <a:rPr lang="en-US" sz="1000" kern="1200" dirty="0" smtClean="0">
                <a:solidFill>
                  <a:schemeClr val="tx1"/>
                </a:solidFill>
                <a:latin typeface="Courier Prime" panose="02000409000000000000" pitchFamily="49" charset="0"/>
                <a:ea typeface="+mn-ea"/>
                <a:cs typeface="+mn-cs"/>
              </a:rPr>
              <a:t>*       Author: Myles Britten</a:t>
            </a:r>
          </a:p>
          <a:p>
            <a:r>
              <a:rPr lang="en-US" sz="1000" kern="1200" dirty="0" smtClean="0">
                <a:solidFill>
                  <a:schemeClr val="tx1"/>
                </a:solidFill>
                <a:latin typeface="Courier Prime" panose="02000409000000000000" pitchFamily="49" charset="0"/>
                <a:ea typeface="+mn-ea"/>
                <a:cs typeface="+mn-cs"/>
              </a:rPr>
              <a:t>*  Create Date: February 20, 2014</a:t>
            </a:r>
          </a:p>
          <a:p>
            <a:r>
              <a:rPr lang="en-US" sz="1000" kern="1200" dirty="0" smtClean="0">
                <a:solidFill>
                  <a:schemeClr val="tx1"/>
                </a:solidFill>
                <a:latin typeface="Courier Prime" panose="02000409000000000000" pitchFamily="49" charset="0"/>
                <a:ea typeface="+mn-ea"/>
                <a:cs typeface="+mn-cs"/>
              </a:rPr>
              <a:t>*  Description: Retrieves Listing of Facilities</a:t>
            </a:r>
          </a:p>
          <a:p>
            <a:r>
              <a:rPr lang="en-US" sz="1000" kern="1200" dirty="0" smtClean="0">
                <a:solidFill>
                  <a:schemeClr val="tx1"/>
                </a:solidFill>
                <a:latin typeface="Courier Prime" panose="02000409000000000000" pitchFamily="49" charset="0"/>
                <a:ea typeface="+mn-ea"/>
                <a:cs typeface="+mn-cs"/>
              </a:rPr>
              <a:t>**********************************************************************************************************/</a:t>
            </a:r>
          </a:p>
          <a:p>
            <a:r>
              <a:rPr lang="en-US" sz="1000" kern="1200" dirty="0" smtClean="0">
                <a:solidFill>
                  <a:schemeClr val="tx1"/>
                </a:solidFill>
                <a:latin typeface="Courier Prime" panose="02000409000000000000" pitchFamily="49" charset="0"/>
                <a:ea typeface="+mn-ea"/>
                <a:cs typeface="+mn-cs"/>
              </a:rPr>
              <a:t>BEGIN</a:t>
            </a:r>
          </a:p>
          <a:p>
            <a:endParaRPr lang="en-US" sz="1000" kern="1200" dirty="0" smtClean="0">
              <a:solidFill>
                <a:schemeClr val="tx1"/>
              </a:solidFill>
              <a:latin typeface="Courier Prime" panose="02000409000000000000" pitchFamily="49" charset="0"/>
              <a:ea typeface="+mn-ea"/>
              <a:cs typeface="+mn-cs"/>
            </a:endParaRPr>
          </a:p>
          <a:p>
            <a:r>
              <a:rPr lang="en-US" sz="1000" kern="1200" dirty="0" smtClean="0">
                <a:solidFill>
                  <a:schemeClr val="tx1"/>
                </a:solidFill>
                <a:latin typeface="Courier Prime" panose="02000409000000000000" pitchFamily="49" charset="0"/>
                <a:ea typeface="+mn-ea"/>
                <a:cs typeface="+mn-cs"/>
              </a:rPr>
              <a:t>SET NOCOUNT ON ;</a:t>
            </a:r>
          </a:p>
          <a:p>
            <a:endParaRPr lang="en-US" sz="1000" kern="1200" dirty="0" smtClean="0">
              <a:solidFill>
                <a:schemeClr val="tx1"/>
              </a:solidFill>
              <a:latin typeface="Courier Prime" panose="02000409000000000000" pitchFamily="49" charset="0"/>
              <a:ea typeface="+mn-ea"/>
              <a:cs typeface="+mn-cs"/>
            </a:endParaRPr>
          </a:p>
          <a:p>
            <a:r>
              <a:rPr lang="en-US" sz="1000" kern="1200" dirty="0" smtClean="0">
                <a:solidFill>
                  <a:schemeClr val="tx1"/>
                </a:solidFill>
                <a:latin typeface="Courier Prime" panose="02000409000000000000" pitchFamily="49" charset="0"/>
                <a:ea typeface="+mn-ea"/>
                <a:cs typeface="+mn-cs"/>
              </a:rPr>
              <a:t>    SELECT  </a:t>
            </a:r>
            <a:r>
              <a:rPr lang="en-US" sz="1000" kern="1200" dirty="0" err="1" smtClean="0">
                <a:solidFill>
                  <a:schemeClr val="tx1"/>
                </a:solidFill>
                <a:latin typeface="Courier Prime" panose="02000409000000000000" pitchFamily="49" charset="0"/>
                <a:ea typeface="+mn-ea"/>
                <a:cs typeface="+mn-cs"/>
              </a:rPr>
              <a:t>FacilityID</a:t>
            </a:r>
            <a:endParaRPr lang="en-US" sz="1000" kern="1200" dirty="0" smtClean="0">
              <a:solidFill>
                <a:schemeClr val="tx1"/>
              </a:solidFill>
              <a:latin typeface="Courier Prime" panose="02000409000000000000" pitchFamily="49" charset="0"/>
              <a:ea typeface="+mn-ea"/>
              <a:cs typeface="+mn-cs"/>
            </a:endParaRPr>
          </a:p>
          <a:p>
            <a:r>
              <a:rPr lang="en-US" sz="1000" kern="1200" dirty="0" smtClean="0">
                <a:solidFill>
                  <a:schemeClr val="tx1"/>
                </a:solidFill>
                <a:latin typeface="Courier Prime" panose="02000409000000000000" pitchFamily="49" charset="0"/>
                <a:ea typeface="+mn-ea"/>
                <a:cs typeface="+mn-cs"/>
              </a:rPr>
              <a:t>           ,Name </a:t>
            </a:r>
          </a:p>
          <a:p>
            <a:r>
              <a:rPr lang="en-US" sz="1000" kern="1200" dirty="0" smtClean="0">
                <a:solidFill>
                  <a:schemeClr val="tx1"/>
                </a:solidFill>
                <a:latin typeface="Courier Prime" panose="02000409000000000000" pitchFamily="49" charset="0"/>
                <a:ea typeface="+mn-ea"/>
                <a:cs typeface="+mn-cs"/>
              </a:rPr>
              <a:t>      FROM </a:t>
            </a:r>
            <a:r>
              <a:rPr lang="en-US" sz="1000" kern="1200" dirty="0" err="1" smtClean="0">
                <a:solidFill>
                  <a:schemeClr val="tx1"/>
                </a:solidFill>
                <a:latin typeface="Courier Prime" panose="02000409000000000000" pitchFamily="49" charset="0"/>
                <a:ea typeface="+mn-ea"/>
                <a:cs typeface="+mn-cs"/>
              </a:rPr>
              <a:t>Livendb.dbo.DMisFacilities</a:t>
            </a:r>
            <a:r>
              <a:rPr lang="en-US" sz="1000" kern="1200" dirty="0" smtClean="0">
                <a:solidFill>
                  <a:schemeClr val="tx1"/>
                </a:solidFill>
                <a:latin typeface="Courier Prime" panose="02000409000000000000" pitchFamily="49" charset="0"/>
                <a:ea typeface="+mn-ea"/>
                <a:cs typeface="+mn-cs"/>
              </a:rPr>
              <a:t> </a:t>
            </a:r>
          </a:p>
          <a:p>
            <a:r>
              <a:rPr lang="en-US" sz="1000" kern="1200" dirty="0" smtClean="0">
                <a:solidFill>
                  <a:schemeClr val="tx1"/>
                </a:solidFill>
                <a:latin typeface="Courier Prime" panose="02000409000000000000" pitchFamily="49" charset="0"/>
                <a:ea typeface="+mn-ea"/>
                <a:cs typeface="+mn-cs"/>
              </a:rPr>
              <a:t>     WHERE Active = 'Y' </a:t>
            </a:r>
          </a:p>
          <a:p>
            <a:r>
              <a:rPr lang="en-US" sz="1000" kern="1200" dirty="0" smtClean="0">
                <a:solidFill>
                  <a:schemeClr val="tx1"/>
                </a:solidFill>
                <a:latin typeface="Courier Prime" panose="02000409000000000000" pitchFamily="49" charset="0"/>
                <a:ea typeface="+mn-ea"/>
                <a:cs typeface="+mn-cs"/>
              </a:rPr>
              <a:t>  ORDER BY Name </a:t>
            </a:r>
          </a:p>
          <a:p>
            <a:r>
              <a:rPr lang="en-US" sz="1000" kern="1200" dirty="0" smtClean="0">
                <a:solidFill>
                  <a:schemeClr val="tx1"/>
                </a:solidFill>
                <a:latin typeface="Courier Prime" panose="02000409000000000000" pitchFamily="49" charset="0"/>
                <a:ea typeface="+mn-ea"/>
                <a:cs typeface="+mn-cs"/>
              </a:rPr>
              <a:t>       </a:t>
            </a:r>
          </a:p>
          <a:p>
            <a:r>
              <a:rPr lang="en-US" sz="1000" kern="1200" dirty="0" smtClean="0">
                <a:solidFill>
                  <a:schemeClr val="tx1"/>
                </a:solidFill>
                <a:latin typeface="Courier Prime" panose="02000409000000000000" pitchFamily="49" charset="0"/>
                <a:ea typeface="+mn-ea"/>
                <a:cs typeface="+mn-cs"/>
              </a:rPr>
              <a:t>END;</a:t>
            </a:r>
          </a:p>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53</a:t>
            </a:fld>
            <a:endParaRPr lang="en-US"/>
          </a:p>
        </p:txBody>
      </p:sp>
    </p:spTree>
    <p:extLst>
      <p:ext uri="{BB962C8B-B14F-4D97-AF65-F5344CB8AC3E}">
        <p14:creationId xmlns:p14="http://schemas.microsoft.com/office/powerpoint/2010/main" val="405911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54</a:t>
            </a:fld>
            <a:endParaRPr lang="en-US"/>
          </a:p>
        </p:txBody>
      </p:sp>
    </p:spTree>
    <p:extLst>
      <p:ext uri="{BB962C8B-B14F-4D97-AF65-F5344CB8AC3E}">
        <p14:creationId xmlns:p14="http://schemas.microsoft.com/office/powerpoint/2010/main" val="3221403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55</a:t>
            </a:fld>
            <a:endParaRPr lang="en-US"/>
          </a:p>
        </p:txBody>
      </p:sp>
    </p:spTree>
    <p:extLst>
      <p:ext uri="{BB962C8B-B14F-4D97-AF65-F5344CB8AC3E}">
        <p14:creationId xmlns:p14="http://schemas.microsoft.com/office/powerpoint/2010/main" val="3684023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56</a:t>
            </a:fld>
            <a:endParaRPr lang="en-US"/>
          </a:p>
        </p:txBody>
      </p:sp>
    </p:spTree>
    <p:extLst>
      <p:ext uri="{BB962C8B-B14F-4D97-AF65-F5344CB8AC3E}">
        <p14:creationId xmlns:p14="http://schemas.microsoft.com/office/powerpoint/2010/main" val="3304266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57</a:t>
            </a:fld>
            <a:endParaRPr lang="en-US"/>
          </a:p>
        </p:txBody>
      </p:sp>
    </p:spTree>
    <p:extLst>
      <p:ext uri="{BB962C8B-B14F-4D97-AF65-F5344CB8AC3E}">
        <p14:creationId xmlns:p14="http://schemas.microsoft.com/office/powerpoint/2010/main" val="1961287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58</a:t>
            </a:fld>
            <a:endParaRPr lang="en-US"/>
          </a:p>
        </p:txBody>
      </p:sp>
    </p:spTree>
    <p:extLst>
      <p:ext uri="{BB962C8B-B14F-4D97-AF65-F5344CB8AC3E}">
        <p14:creationId xmlns:p14="http://schemas.microsoft.com/office/powerpoint/2010/main" val="3889679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smtClean="0">
                <a:latin typeface="Courier Prime" panose="02000409000000000000" pitchFamily="49" charset="0"/>
                <a:cs typeface="Courier New" panose="02070309020205020404" pitchFamily="49" charset="0"/>
              </a:rPr>
              <a:t>Public Function </a:t>
            </a:r>
            <a:r>
              <a:rPr lang="en-US" altLang="en-US" sz="1000" dirty="0" err="1" smtClean="0">
                <a:latin typeface="Courier Prime" panose="02000409000000000000" pitchFamily="49" charset="0"/>
                <a:cs typeface="Courier New" panose="02070309020205020404" pitchFamily="49" charset="0"/>
              </a:rPr>
              <a:t>IntToHHMM</a:t>
            </a:r>
            <a:r>
              <a:rPr lang="en-US" altLang="en-US" sz="1000" dirty="0" smtClean="0">
                <a:latin typeface="Courier Prime" panose="02000409000000000000" pitchFamily="49" charset="0"/>
                <a:cs typeface="Courier New" panose="02070309020205020404" pitchFamily="49" charset="0"/>
              </a:rPr>
              <a:t> (</a:t>
            </a:r>
            <a:r>
              <a:rPr lang="en-US" altLang="en-US" sz="1000" dirty="0" err="1" smtClean="0">
                <a:latin typeface="Courier Prime" panose="02000409000000000000" pitchFamily="49" charset="0"/>
                <a:cs typeface="Courier New" panose="02070309020205020404" pitchFamily="49" charset="0"/>
              </a:rPr>
              <a:t>nMinutes</a:t>
            </a:r>
            <a:r>
              <a:rPr lang="en-US" altLang="en-US" sz="1000" dirty="0" smtClean="0">
                <a:latin typeface="Courier Prime" panose="02000409000000000000" pitchFamily="49" charset="0"/>
                <a:cs typeface="Courier New" panose="02070309020205020404" pitchFamily="49" charset="0"/>
              </a:rPr>
              <a:t> As Integer) As String</a:t>
            </a:r>
          </a:p>
          <a:p>
            <a:r>
              <a:rPr lang="en-US" altLang="en-US" sz="1000" dirty="0" smtClean="0">
                <a:latin typeface="Courier Prime" panose="02000409000000000000" pitchFamily="49" charset="0"/>
                <a:cs typeface="Courier New" panose="02070309020205020404" pitchFamily="49" charset="0"/>
              </a:rPr>
              <a:t>Dim </a:t>
            </a:r>
            <a:r>
              <a:rPr lang="en-US" altLang="en-US" sz="1000" dirty="0" err="1" smtClean="0">
                <a:latin typeface="Courier Prime" panose="02000409000000000000" pitchFamily="49" charset="0"/>
                <a:cs typeface="Courier New" panose="02070309020205020404" pitchFamily="49" charset="0"/>
              </a:rPr>
              <a:t>cHHMM</a:t>
            </a:r>
            <a:r>
              <a:rPr lang="en-US" altLang="en-US" sz="1000" dirty="0" smtClean="0">
                <a:latin typeface="Courier Prime" panose="02000409000000000000" pitchFamily="49" charset="0"/>
                <a:cs typeface="Courier New" panose="02070309020205020404" pitchFamily="49" charset="0"/>
              </a:rPr>
              <a:t> As String</a:t>
            </a:r>
          </a:p>
          <a:p>
            <a:endParaRPr lang="en-US" altLang="en-US" sz="1000" dirty="0" smtClean="0">
              <a:latin typeface="Courier Prime" panose="02000409000000000000" pitchFamily="49" charset="0"/>
              <a:cs typeface="Courier New" panose="02070309020205020404" pitchFamily="49" charset="0"/>
            </a:endParaRPr>
          </a:p>
          <a:p>
            <a:r>
              <a:rPr lang="en-US" altLang="en-US" sz="1000" dirty="0" smtClean="0">
                <a:latin typeface="Courier Prime" panose="02000409000000000000" pitchFamily="49" charset="0"/>
                <a:cs typeface="Courier New" panose="02070309020205020404" pitchFamily="49" charset="0"/>
              </a:rPr>
              <a:t>If </a:t>
            </a:r>
            <a:r>
              <a:rPr lang="en-US" altLang="en-US" sz="1000" dirty="0" err="1" smtClean="0">
                <a:latin typeface="Courier Prime" panose="02000409000000000000" pitchFamily="49" charset="0"/>
                <a:cs typeface="Courier New" panose="02070309020205020404" pitchFamily="49" charset="0"/>
              </a:rPr>
              <a:t>nMinutes</a:t>
            </a:r>
            <a:r>
              <a:rPr lang="en-US" altLang="en-US" sz="1000" dirty="0" smtClean="0">
                <a:latin typeface="Courier Prime" panose="02000409000000000000" pitchFamily="49" charset="0"/>
                <a:cs typeface="Courier New" panose="02070309020205020404" pitchFamily="49" charset="0"/>
              </a:rPr>
              <a:t> &lt; 0 Then </a:t>
            </a:r>
          </a:p>
          <a:p>
            <a:r>
              <a:rPr lang="en-US" altLang="en-US" sz="1000" dirty="0" smtClean="0">
                <a:latin typeface="Courier Prime" panose="02000409000000000000" pitchFamily="49" charset="0"/>
                <a:cs typeface="Courier New" panose="02070309020205020404" pitchFamily="49" charset="0"/>
              </a:rPr>
              <a:t>   </a:t>
            </a:r>
            <a:r>
              <a:rPr lang="en-US" altLang="en-US" sz="1000" dirty="0" err="1" smtClean="0">
                <a:latin typeface="Courier Prime" panose="02000409000000000000" pitchFamily="49" charset="0"/>
                <a:cs typeface="Courier New" panose="02070309020205020404" pitchFamily="49" charset="0"/>
              </a:rPr>
              <a:t>nMinutes</a:t>
            </a:r>
            <a:r>
              <a:rPr lang="en-US" altLang="en-US" sz="1000" dirty="0" smtClean="0">
                <a:latin typeface="Courier Prime" panose="02000409000000000000" pitchFamily="49" charset="0"/>
                <a:cs typeface="Courier New" panose="02070309020205020404" pitchFamily="49" charset="0"/>
              </a:rPr>
              <a:t> = 0 </a:t>
            </a:r>
          </a:p>
          <a:p>
            <a:r>
              <a:rPr lang="en-US" altLang="en-US" sz="1000" dirty="0" smtClean="0">
                <a:latin typeface="Courier Prime" panose="02000409000000000000" pitchFamily="49" charset="0"/>
                <a:cs typeface="Courier New" panose="02070309020205020404" pitchFamily="49" charset="0"/>
              </a:rPr>
              <a:t>End If</a:t>
            </a:r>
          </a:p>
          <a:p>
            <a:endParaRPr lang="en-US" altLang="en-US" sz="1000" dirty="0" smtClean="0">
              <a:latin typeface="Courier Prime" panose="02000409000000000000" pitchFamily="49" charset="0"/>
              <a:cs typeface="Courier New" panose="02070309020205020404" pitchFamily="49" charset="0"/>
            </a:endParaRPr>
          </a:p>
          <a:p>
            <a:r>
              <a:rPr lang="en-US" altLang="en-US" sz="1000" dirty="0" smtClean="0">
                <a:latin typeface="Courier Prime" panose="02000409000000000000" pitchFamily="49" charset="0"/>
                <a:cs typeface="Courier New" panose="02070309020205020404" pitchFamily="49" charset="0"/>
              </a:rPr>
              <a:t>If ( </a:t>
            </a:r>
            <a:r>
              <a:rPr lang="en-US" altLang="en-US" sz="1000" dirty="0" err="1" smtClean="0">
                <a:latin typeface="Courier Prime" panose="02000409000000000000" pitchFamily="49" charset="0"/>
                <a:cs typeface="Courier New" panose="02070309020205020404" pitchFamily="49" charset="0"/>
              </a:rPr>
              <a:t>nMinutes</a:t>
            </a:r>
            <a:r>
              <a:rPr lang="en-US" altLang="en-US" sz="1000" dirty="0" smtClean="0">
                <a:latin typeface="Courier Prime" panose="02000409000000000000" pitchFamily="49" charset="0"/>
                <a:cs typeface="Courier New" panose="02070309020205020404" pitchFamily="49" charset="0"/>
              </a:rPr>
              <a:t>\60 ) &lt; 10 Then</a:t>
            </a:r>
          </a:p>
          <a:p>
            <a:r>
              <a:rPr lang="en-US" altLang="en-US" sz="1000" dirty="0" smtClean="0">
                <a:latin typeface="Courier Prime" panose="02000409000000000000" pitchFamily="49" charset="0"/>
                <a:cs typeface="Courier New" panose="02070309020205020404" pitchFamily="49" charset="0"/>
              </a:rPr>
              <a:t>   </a:t>
            </a:r>
            <a:r>
              <a:rPr lang="en-US" altLang="en-US" sz="1000" dirty="0" err="1" smtClean="0">
                <a:latin typeface="Courier Prime" panose="02000409000000000000" pitchFamily="49" charset="0"/>
                <a:cs typeface="Courier New" panose="02070309020205020404" pitchFamily="49" charset="0"/>
              </a:rPr>
              <a:t>cHHMM</a:t>
            </a:r>
            <a:r>
              <a:rPr lang="en-US" altLang="en-US" sz="1000" dirty="0" smtClean="0">
                <a:latin typeface="Courier Prime" panose="02000409000000000000" pitchFamily="49" charset="0"/>
                <a:cs typeface="Courier New" panose="02070309020205020404" pitchFamily="49" charset="0"/>
              </a:rPr>
              <a:t> = "0"+( </a:t>
            </a:r>
            <a:r>
              <a:rPr lang="en-US" altLang="en-US" sz="1000" dirty="0" err="1" smtClean="0">
                <a:latin typeface="Courier Prime" panose="02000409000000000000" pitchFamily="49" charset="0"/>
                <a:cs typeface="Courier New" panose="02070309020205020404" pitchFamily="49" charset="0"/>
              </a:rPr>
              <a:t>CStr</a:t>
            </a:r>
            <a:r>
              <a:rPr lang="en-US" altLang="en-US" sz="1000" dirty="0" smtClean="0">
                <a:latin typeface="Courier Prime" panose="02000409000000000000" pitchFamily="49" charset="0"/>
                <a:cs typeface="Courier New" panose="02070309020205020404" pitchFamily="49" charset="0"/>
              </a:rPr>
              <a:t>( </a:t>
            </a:r>
            <a:r>
              <a:rPr lang="en-US" altLang="en-US" sz="1000" dirty="0" err="1" smtClean="0">
                <a:latin typeface="Courier Prime" panose="02000409000000000000" pitchFamily="49" charset="0"/>
                <a:cs typeface="Courier New" panose="02070309020205020404" pitchFamily="49" charset="0"/>
              </a:rPr>
              <a:t>nMinutes</a:t>
            </a:r>
            <a:r>
              <a:rPr lang="en-US" altLang="en-US" sz="1000" dirty="0" smtClean="0">
                <a:latin typeface="Courier Prime" panose="02000409000000000000" pitchFamily="49" charset="0"/>
                <a:cs typeface="Courier New" panose="02070309020205020404" pitchFamily="49" charset="0"/>
              </a:rPr>
              <a:t>\60 ) )</a:t>
            </a:r>
          </a:p>
          <a:p>
            <a:r>
              <a:rPr lang="en-US" altLang="en-US" sz="1000" dirty="0" smtClean="0">
                <a:latin typeface="Courier Prime" panose="02000409000000000000" pitchFamily="49" charset="0"/>
                <a:cs typeface="Courier New" panose="02070309020205020404" pitchFamily="49" charset="0"/>
              </a:rPr>
              <a:t>Else</a:t>
            </a:r>
          </a:p>
          <a:p>
            <a:r>
              <a:rPr lang="en-US" altLang="en-US" sz="1000" dirty="0" smtClean="0">
                <a:latin typeface="Courier Prime" panose="02000409000000000000" pitchFamily="49" charset="0"/>
                <a:cs typeface="Courier New" panose="02070309020205020404" pitchFamily="49" charset="0"/>
              </a:rPr>
              <a:t>   </a:t>
            </a:r>
            <a:r>
              <a:rPr lang="en-US" altLang="en-US" sz="1000" dirty="0" err="1" smtClean="0">
                <a:latin typeface="Courier Prime" panose="02000409000000000000" pitchFamily="49" charset="0"/>
                <a:cs typeface="Courier New" panose="02070309020205020404" pitchFamily="49" charset="0"/>
              </a:rPr>
              <a:t>cHHMM</a:t>
            </a:r>
            <a:r>
              <a:rPr lang="en-US" altLang="en-US" sz="1000" dirty="0" smtClean="0">
                <a:latin typeface="Courier Prime" panose="02000409000000000000" pitchFamily="49" charset="0"/>
                <a:cs typeface="Courier New" panose="02070309020205020404" pitchFamily="49" charset="0"/>
              </a:rPr>
              <a:t> = </a:t>
            </a:r>
            <a:r>
              <a:rPr lang="en-US" altLang="en-US" sz="1000" dirty="0" err="1" smtClean="0">
                <a:latin typeface="Courier Prime" panose="02000409000000000000" pitchFamily="49" charset="0"/>
                <a:cs typeface="Courier New" panose="02070309020205020404" pitchFamily="49" charset="0"/>
              </a:rPr>
              <a:t>CStr</a:t>
            </a:r>
            <a:r>
              <a:rPr lang="en-US" altLang="en-US" sz="1000" dirty="0" smtClean="0">
                <a:latin typeface="Courier Prime" panose="02000409000000000000" pitchFamily="49" charset="0"/>
                <a:cs typeface="Courier New" panose="02070309020205020404" pitchFamily="49" charset="0"/>
              </a:rPr>
              <a:t>( </a:t>
            </a:r>
            <a:r>
              <a:rPr lang="en-US" altLang="en-US" sz="1000" dirty="0" err="1" smtClean="0">
                <a:latin typeface="Courier Prime" panose="02000409000000000000" pitchFamily="49" charset="0"/>
                <a:cs typeface="Courier New" panose="02070309020205020404" pitchFamily="49" charset="0"/>
              </a:rPr>
              <a:t>nMinutes</a:t>
            </a:r>
            <a:r>
              <a:rPr lang="en-US" altLang="en-US" sz="1000" dirty="0" smtClean="0">
                <a:latin typeface="Courier Prime" panose="02000409000000000000" pitchFamily="49" charset="0"/>
                <a:cs typeface="Courier New" panose="02070309020205020404" pitchFamily="49" charset="0"/>
              </a:rPr>
              <a:t>\60 )</a:t>
            </a:r>
          </a:p>
          <a:p>
            <a:r>
              <a:rPr lang="en-US" altLang="en-US" sz="1000" dirty="0" smtClean="0">
                <a:latin typeface="Courier Prime" panose="02000409000000000000" pitchFamily="49" charset="0"/>
                <a:cs typeface="Courier New" panose="02070309020205020404" pitchFamily="49" charset="0"/>
              </a:rPr>
              <a:t>End If</a:t>
            </a:r>
          </a:p>
          <a:p>
            <a:endParaRPr lang="en-US" altLang="en-US" sz="1000" dirty="0" smtClean="0">
              <a:latin typeface="Courier Prime" panose="02000409000000000000" pitchFamily="49" charset="0"/>
              <a:cs typeface="Courier New" panose="02070309020205020404" pitchFamily="49" charset="0"/>
            </a:endParaRPr>
          </a:p>
          <a:p>
            <a:r>
              <a:rPr lang="en-US" altLang="en-US" sz="1000" dirty="0" err="1" smtClean="0">
                <a:latin typeface="Courier Prime" panose="02000409000000000000" pitchFamily="49" charset="0"/>
                <a:cs typeface="Courier New" panose="02070309020205020404" pitchFamily="49" charset="0"/>
              </a:rPr>
              <a:t>cHHMM</a:t>
            </a:r>
            <a:r>
              <a:rPr lang="en-US" altLang="en-US" sz="1000" dirty="0" smtClean="0">
                <a:latin typeface="Courier Prime" panose="02000409000000000000" pitchFamily="49" charset="0"/>
                <a:cs typeface="Courier New" panose="02070309020205020404" pitchFamily="49" charset="0"/>
              </a:rPr>
              <a:t> = </a:t>
            </a:r>
            <a:r>
              <a:rPr lang="en-US" altLang="en-US" sz="1000" dirty="0" err="1" smtClean="0">
                <a:latin typeface="Courier Prime" panose="02000409000000000000" pitchFamily="49" charset="0"/>
                <a:cs typeface="Courier New" panose="02070309020205020404" pitchFamily="49" charset="0"/>
              </a:rPr>
              <a:t>cHHMM</a:t>
            </a:r>
            <a:r>
              <a:rPr lang="en-US" altLang="en-US" sz="1000" dirty="0" smtClean="0">
                <a:latin typeface="Courier Prime" panose="02000409000000000000" pitchFamily="49" charset="0"/>
                <a:cs typeface="Courier New" panose="02070309020205020404" pitchFamily="49" charset="0"/>
              </a:rPr>
              <a:t> + ":"</a:t>
            </a:r>
          </a:p>
          <a:p>
            <a:endParaRPr lang="en-US" altLang="en-US" sz="1000" dirty="0" smtClean="0">
              <a:latin typeface="Courier Prime" panose="02000409000000000000" pitchFamily="49" charset="0"/>
              <a:cs typeface="Courier New" panose="02070309020205020404" pitchFamily="49" charset="0"/>
            </a:endParaRPr>
          </a:p>
          <a:p>
            <a:r>
              <a:rPr lang="en-US" altLang="en-US" sz="1000" dirty="0" smtClean="0">
                <a:latin typeface="Courier Prime" panose="02000409000000000000" pitchFamily="49" charset="0"/>
                <a:cs typeface="Courier New" panose="02070309020205020404" pitchFamily="49" charset="0"/>
              </a:rPr>
              <a:t>If (</a:t>
            </a:r>
            <a:r>
              <a:rPr lang="en-US" altLang="en-US" sz="1000" dirty="0" err="1" smtClean="0">
                <a:latin typeface="Courier Prime" panose="02000409000000000000" pitchFamily="49" charset="0"/>
                <a:cs typeface="Courier New" panose="02070309020205020404" pitchFamily="49" charset="0"/>
              </a:rPr>
              <a:t>nMinutes</a:t>
            </a:r>
            <a:r>
              <a:rPr lang="en-US" altLang="en-US" sz="1000" dirty="0" smtClean="0">
                <a:latin typeface="Courier Prime" panose="02000409000000000000" pitchFamily="49" charset="0"/>
                <a:cs typeface="Courier New" panose="02070309020205020404" pitchFamily="49" charset="0"/>
              </a:rPr>
              <a:t> Mod 60) &lt; 10 Then</a:t>
            </a:r>
          </a:p>
          <a:p>
            <a:r>
              <a:rPr lang="en-US" altLang="en-US" sz="1000" dirty="0" smtClean="0">
                <a:latin typeface="Courier Prime" panose="02000409000000000000" pitchFamily="49" charset="0"/>
                <a:cs typeface="Courier New" panose="02070309020205020404" pitchFamily="49" charset="0"/>
              </a:rPr>
              <a:t>   </a:t>
            </a:r>
            <a:r>
              <a:rPr lang="en-US" altLang="en-US" sz="1000" dirty="0" err="1" smtClean="0">
                <a:latin typeface="Courier Prime" panose="02000409000000000000" pitchFamily="49" charset="0"/>
                <a:cs typeface="Courier New" panose="02070309020205020404" pitchFamily="49" charset="0"/>
              </a:rPr>
              <a:t>cHHMM</a:t>
            </a:r>
            <a:r>
              <a:rPr lang="en-US" altLang="en-US" sz="1000" dirty="0" smtClean="0">
                <a:latin typeface="Courier Prime" panose="02000409000000000000" pitchFamily="49" charset="0"/>
                <a:cs typeface="Courier New" panose="02070309020205020404" pitchFamily="49" charset="0"/>
              </a:rPr>
              <a:t> = </a:t>
            </a:r>
            <a:r>
              <a:rPr lang="en-US" altLang="en-US" sz="1000" dirty="0" err="1" smtClean="0">
                <a:latin typeface="Courier Prime" panose="02000409000000000000" pitchFamily="49" charset="0"/>
                <a:cs typeface="Courier New" panose="02070309020205020404" pitchFamily="49" charset="0"/>
              </a:rPr>
              <a:t>cHHMM</a:t>
            </a:r>
            <a:r>
              <a:rPr lang="en-US" altLang="en-US" sz="1000" dirty="0" smtClean="0">
                <a:latin typeface="Courier Prime" panose="02000409000000000000" pitchFamily="49" charset="0"/>
                <a:cs typeface="Courier New" panose="02070309020205020404" pitchFamily="49" charset="0"/>
              </a:rPr>
              <a:t> + "0"+( </a:t>
            </a:r>
            <a:r>
              <a:rPr lang="en-US" altLang="en-US" sz="1000" dirty="0" err="1" smtClean="0">
                <a:latin typeface="Courier Prime" panose="02000409000000000000" pitchFamily="49" charset="0"/>
                <a:cs typeface="Courier New" panose="02070309020205020404" pitchFamily="49" charset="0"/>
              </a:rPr>
              <a:t>CStr</a:t>
            </a:r>
            <a:r>
              <a:rPr lang="en-US" altLang="en-US" sz="1000" dirty="0" smtClean="0">
                <a:latin typeface="Courier Prime" panose="02000409000000000000" pitchFamily="49" charset="0"/>
                <a:cs typeface="Courier New" panose="02070309020205020404" pitchFamily="49" charset="0"/>
              </a:rPr>
              <a:t>(</a:t>
            </a:r>
            <a:r>
              <a:rPr lang="en-US" altLang="en-US" sz="1000" dirty="0" err="1" smtClean="0">
                <a:latin typeface="Courier Prime" panose="02000409000000000000" pitchFamily="49" charset="0"/>
                <a:cs typeface="Courier New" panose="02070309020205020404" pitchFamily="49" charset="0"/>
              </a:rPr>
              <a:t>nMinutes</a:t>
            </a:r>
            <a:r>
              <a:rPr lang="en-US" altLang="en-US" sz="1000" dirty="0" smtClean="0">
                <a:latin typeface="Courier Prime" panose="02000409000000000000" pitchFamily="49" charset="0"/>
                <a:cs typeface="Courier New" panose="02070309020205020404" pitchFamily="49" charset="0"/>
              </a:rPr>
              <a:t> mod 60) )</a:t>
            </a:r>
          </a:p>
          <a:p>
            <a:r>
              <a:rPr lang="en-US" altLang="en-US" sz="1000" dirty="0" smtClean="0">
                <a:latin typeface="Courier Prime" panose="02000409000000000000" pitchFamily="49" charset="0"/>
                <a:cs typeface="Courier New" panose="02070309020205020404" pitchFamily="49" charset="0"/>
              </a:rPr>
              <a:t>Else</a:t>
            </a:r>
          </a:p>
          <a:p>
            <a:r>
              <a:rPr lang="en-US" altLang="en-US" sz="1000" dirty="0" smtClean="0">
                <a:latin typeface="Courier Prime" panose="02000409000000000000" pitchFamily="49" charset="0"/>
                <a:cs typeface="Courier New" panose="02070309020205020404" pitchFamily="49" charset="0"/>
              </a:rPr>
              <a:t>   </a:t>
            </a:r>
            <a:r>
              <a:rPr lang="en-US" altLang="en-US" sz="1000" dirty="0" err="1" smtClean="0">
                <a:latin typeface="Courier Prime" panose="02000409000000000000" pitchFamily="49" charset="0"/>
                <a:cs typeface="Courier New" panose="02070309020205020404" pitchFamily="49" charset="0"/>
              </a:rPr>
              <a:t>cHHMM</a:t>
            </a:r>
            <a:r>
              <a:rPr lang="en-US" altLang="en-US" sz="1000" dirty="0" smtClean="0">
                <a:latin typeface="Courier Prime" panose="02000409000000000000" pitchFamily="49" charset="0"/>
                <a:cs typeface="Courier New" panose="02070309020205020404" pitchFamily="49" charset="0"/>
              </a:rPr>
              <a:t> = </a:t>
            </a:r>
            <a:r>
              <a:rPr lang="en-US" altLang="en-US" sz="1000" dirty="0" err="1" smtClean="0">
                <a:latin typeface="Courier Prime" panose="02000409000000000000" pitchFamily="49" charset="0"/>
                <a:cs typeface="Courier New" panose="02070309020205020404" pitchFamily="49" charset="0"/>
              </a:rPr>
              <a:t>cHHMM</a:t>
            </a:r>
            <a:r>
              <a:rPr lang="en-US" altLang="en-US" sz="1000" dirty="0" smtClean="0">
                <a:latin typeface="Courier Prime" panose="02000409000000000000" pitchFamily="49" charset="0"/>
                <a:cs typeface="Courier New" panose="02070309020205020404" pitchFamily="49" charset="0"/>
              </a:rPr>
              <a:t> + ( </a:t>
            </a:r>
            <a:r>
              <a:rPr lang="en-US" altLang="en-US" sz="1000" dirty="0" err="1" smtClean="0">
                <a:latin typeface="Courier Prime" panose="02000409000000000000" pitchFamily="49" charset="0"/>
                <a:cs typeface="Courier New" panose="02070309020205020404" pitchFamily="49" charset="0"/>
              </a:rPr>
              <a:t>CStr</a:t>
            </a:r>
            <a:r>
              <a:rPr lang="en-US" altLang="en-US" sz="1000" dirty="0" smtClean="0">
                <a:latin typeface="Courier Prime" panose="02000409000000000000" pitchFamily="49" charset="0"/>
                <a:cs typeface="Courier New" panose="02070309020205020404" pitchFamily="49" charset="0"/>
              </a:rPr>
              <a:t>(</a:t>
            </a:r>
            <a:r>
              <a:rPr lang="en-US" altLang="en-US" sz="1000" dirty="0" err="1" smtClean="0">
                <a:latin typeface="Courier Prime" panose="02000409000000000000" pitchFamily="49" charset="0"/>
                <a:cs typeface="Courier New" panose="02070309020205020404" pitchFamily="49" charset="0"/>
              </a:rPr>
              <a:t>nMinutes</a:t>
            </a:r>
            <a:r>
              <a:rPr lang="en-US" altLang="en-US" sz="1000" dirty="0" smtClean="0">
                <a:latin typeface="Courier Prime" panose="02000409000000000000" pitchFamily="49" charset="0"/>
                <a:cs typeface="Courier New" panose="02070309020205020404" pitchFamily="49" charset="0"/>
              </a:rPr>
              <a:t> mod 60) )</a:t>
            </a:r>
          </a:p>
          <a:p>
            <a:r>
              <a:rPr lang="en-US" altLang="en-US" sz="1000" dirty="0" smtClean="0">
                <a:latin typeface="Courier Prime" panose="02000409000000000000" pitchFamily="49" charset="0"/>
                <a:cs typeface="Courier New" panose="02070309020205020404" pitchFamily="49" charset="0"/>
              </a:rPr>
              <a:t>End If</a:t>
            </a:r>
          </a:p>
          <a:p>
            <a:endParaRPr lang="en-US" altLang="en-US" sz="1000" dirty="0" smtClean="0">
              <a:latin typeface="Courier Prime" panose="02000409000000000000" pitchFamily="49" charset="0"/>
              <a:cs typeface="Courier New" panose="02070309020205020404" pitchFamily="49" charset="0"/>
            </a:endParaRPr>
          </a:p>
          <a:p>
            <a:r>
              <a:rPr lang="en-US" altLang="en-US" sz="1000" dirty="0" smtClean="0">
                <a:latin typeface="Courier Prime" panose="02000409000000000000" pitchFamily="49" charset="0"/>
                <a:cs typeface="Courier New" panose="02070309020205020404" pitchFamily="49" charset="0"/>
              </a:rPr>
              <a:t>Return </a:t>
            </a:r>
            <a:r>
              <a:rPr lang="en-US" altLang="en-US" sz="1000" dirty="0" err="1" smtClean="0">
                <a:latin typeface="Courier Prime" panose="02000409000000000000" pitchFamily="49" charset="0"/>
                <a:cs typeface="Courier New" panose="02070309020205020404" pitchFamily="49" charset="0"/>
              </a:rPr>
              <a:t>cHHMM</a:t>
            </a:r>
            <a:endParaRPr lang="en-US" altLang="en-US" sz="1000" dirty="0" smtClean="0">
              <a:latin typeface="Courier Prime" panose="02000409000000000000" pitchFamily="49" charset="0"/>
              <a:cs typeface="Courier New" panose="02070309020205020404" pitchFamily="49" charset="0"/>
            </a:endParaRPr>
          </a:p>
          <a:p>
            <a:endParaRPr lang="en-US" altLang="en-US" sz="1000" dirty="0" smtClean="0">
              <a:latin typeface="Courier Prime" panose="02000409000000000000" pitchFamily="49" charset="0"/>
              <a:cs typeface="Courier New" panose="02070309020205020404" pitchFamily="49" charset="0"/>
            </a:endParaRPr>
          </a:p>
          <a:p>
            <a:r>
              <a:rPr lang="en-US" altLang="en-US" sz="1000" dirty="0" smtClean="0">
                <a:latin typeface="Courier Prime" panose="02000409000000000000" pitchFamily="49" charset="0"/>
                <a:cs typeface="Courier New" panose="02070309020205020404" pitchFamily="49" charset="0"/>
              </a:rPr>
              <a:t>End Function</a:t>
            </a:r>
          </a:p>
          <a:p>
            <a:endParaRPr lang="en-US" altLang="en-US" sz="1000" dirty="0" smtClean="0">
              <a:latin typeface="Courier Prime" panose="02000409000000000000" pitchFamily="49" charset="0"/>
            </a:endParaRPr>
          </a:p>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59</a:t>
            </a:fld>
            <a:endParaRPr lang="en-US"/>
          </a:p>
        </p:txBody>
      </p:sp>
    </p:spTree>
    <p:extLst>
      <p:ext uri="{BB962C8B-B14F-4D97-AF65-F5344CB8AC3E}">
        <p14:creationId xmlns:p14="http://schemas.microsoft.com/office/powerpoint/2010/main" val="36035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23</a:t>
            </a:fld>
            <a:endParaRPr lang="en-US"/>
          </a:p>
        </p:txBody>
      </p:sp>
    </p:spTree>
    <p:extLst>
      <p:ext uri="{BB962C8B-B14F-4D97-AF65-F5344CB8AC3E}">
        <p14:creationId xmlns:p14="http://schemas.microsoft.com/office/powerpoint/2010/main" val="3117005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60</a:t>
            </a:fld>
            <a:endParaRPr lang="en-US"/>
          </a:p>
        </p:txBody>
      </p:sp>
    </p:spTree>
    <p:extLst>
      <p:ext uri="{BB962C8B-B14F-4D97-AF65-F5344CB8AC3E}">
        <p14:creationId xmlns:p14="http://schemas.microsoft.com/office/powerpoint/2010/main" val="3378034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61</a:t>
            </a:fld>
            <a:endParaRPr lang="en-US"/>
          </a:p>
        </p:txBody>
      </p:sp>
    </p:spTree>
    <p:extLst>
      <p:ext uri="{BB962C8B-B14F-4D97-AF65-F5344CB8AC3E}">
        <p14:creationId xmlns:p14="http://schemas.microsoft.com/office/powerpoint/2010/main" val="206882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For Visual Studio 2012, assuming default locations were chosen during install, the DLL will need to be place in the following locations to make sure you will be able to Preview your report.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C:\Program Files (x86)\Microsoft Visual Studio 11.0\Common7\IDE\</a:t>
            </a:r>
            <a:r>
              <a:rPr lang="en-US" sz="1200" kern="1200" dirty="0" err="1" smtClean="0">
                <a:solidFill>
                  <a:schemeClr val="tx1"/>
                </a:solidFill>
                <a:effectLst/>
                <a:latin typeface="+mn-lt"/>
                <a:ea typeface="+mn-ea"/>
                <a:cs typeface="+mn-cs"/>
              </a:rPr>
              <a:t>PrivateAssemblies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C:\Windows\assembly</a:t>
            </a:r>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62</a:t>
            </a:fld>
            <a:endParaRPr lang="en-US"/>
          </a:p>
        </p:txBody>
      </p:sp>
    </p:spTree>
    <p:extLst>
      <p:ext uri="{BB962C8B-B14F-4D97-AF65-F5344CB8AC3E}">
        <p14:creationId xmlns:p14="http://schemas.microsoft.com/office/powerpoint/2010/main" val="1256760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63</a:t>
            </a:fld>
            <a:endParaRPr lang="en-US"/>
          </a:p>
        </p:txBody>
      </p:sp>
    </p:spTree>
    <p:extLst>
      <p:ext uri="{BB962C8B-B14F-4D97-AF65-F5344CB8AC3E}">
        <p14:creationId xmlns:p14="http://schemas.microsoft.com/office/powerpoint/2010/main" val="3024031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64</a:t>
            </a:fld>
            <a:endParaRPr lang="en-US"/>
          </a:p>
        </p:txBody>
      </p:sp>
    </p:spTree>
    <p:extLst>
      <p:ext uri="{BB962C8B-B14F-4D97-AF65-F5344CB8AC3E}">
        <p14:creationId xmlns:p14="http://schemas.microsoft.com/office/powerpoint/2010/main" val="3698903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65</a:t>
            </a:fld>
            <a:endParaRPr lang="en-US"/>
          </a:p>
        </p:txBody>
      </p:sp>
    </p:spTree>
    <p:extLst>
      <p:ext uri="{BB962C8B-B14F-4D97-AF65-F5344CB8AC3E}">
        <p14:creationId xmlns:p14="http://schemas.microsoft.com/office/powerpoint/2010/main" val="2761873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66</a:t>
            </a:fld>
            <a:endParaRPr lang="en-US"/>
          </a:p>
        </p:txBody>
      </p:sp>
    </p:spTree>
    <p:extLst>
      <p:ext uri="{BB962C8B-B14F-4D97-AF65-F5344CB8AC3E}">
        <p14:creationId xmlns:p14="http://schemas.microsoft.com/office/powerpoint/2010/main" val="2798367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67</a:t>
            </a:fld>
            <a:endParaRPr lang="en-US"/>
          </a:p>
        </p:txBody>
      </p:sp>
    </p:spTree>
    <p:extLst>
      <p:ext uri="{BB962C8B-B14F-4D97-AF65-F5344CB8AC3E}">
        <p14:creationId xmlns:p14="http://schemas.microsoft.com/office/powerpoint/2010/main" val="4230565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ourier Prime" panose="02000409000000000000" pitchFamily="49" charset="0"/>
                <a:ea typeface="+mn-ea"/>
                <a:cs typeface="+mn-cs"/>
              </a:rPr>
              <a:t>Lookup Function: </a:t>
            </a:r>
            <a:r>
              <a:rPr lang="en-US" sz="1200" u="sng" kern="1200" dirty="0" smtClean="0">
                <a:solidFill>
                  <a:schemeClr val="tx1"/>
                </a:solidFill>
                <a:effectLst/>
                <a:latin typeface="Courier Prime" panose="02000409000000000000" pitchFamily="49" charset="0"/>
                <a:ea typeface="+mn-ea"/>
                <a:cs typeface="+mn-cs"/>
                <a:hlinkClick r:id="rId3"/>
              </a:rPr>
              <a:t>https://msdn.microsoft.com/en-us/library/ee210531.aspx</a:t>
            </a:r>
            <a:endParaRPr lang="en-US" sz="1200" kern="1200" dirty="0" smtClean="0">
              <a:solidFill>
                <a:schemeClr val="tx1"/>
              </a:solidFill>
              <a:effectLst/>
              <a:latin typeface="Courier Prime" panose="02000409000000000000" pitchFamily="49" charset="0"/>
              <a:ea typeface="+mn-ea"/>
              <a:cs typeface="+mn-cs"/>
            </a:endParaRPr>
          </a:p>
          <a:p>
            <a:endParaRPr lang="en-US" sz="12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68</a:t>
            </a:fld>
            <a:endParaRPr lang="en-US"/>
          </a:p>
        </p:txBody>
      </p:sp>
    </p:spTree>
    <p:extLst>
      <p:ext uri="{BB962C8B-B14F-4D97-AF65-F5344CB8AC3E}">
        <p14:creationId xmlns:p14="http://schemas.microsoft.com/office/powerpoint/2010/main" val="2495198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69</a:t>
            </a:fld>
            <a:endParaRPr lang="en-US"/>
          </a:p>
        </p:txBody>
      </p:sp>
    </p:spTree>
    <p:extLst>
      <p:ext uri="{BB962C8B-B14F-4D97-AF65-F5344CB8AC3E}">
        <p14:creationId xmlns:p14="http://schemas.microsoft.com/office/powerpoint/2010/main" val="277064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Courier Prime" panose="02000409000000000000" pitchFamily="49" charset="0"/>
              </a:rPr>
              <a:t>Understanding Groups (Report Builder and SSRS): </a:t>
            </a:r>
            <a:r>
              <a:rPr lang="en-US" altLang="en-US" sz="1200" u="sng" dirty="0" smtClean="0">
                <a:latin typeface="Courier Prime" panose="02000409000000000000" pitchFamily="49" charset="0"/>
                <a:hlinkClick r:id="rId3"/>
              </a:rPr>
              <a:t>http://technet.microsoft.com/en-us/library/dd255263.aspx</a:t>
            </a:r>
            <a:endParaRPr lang="en-US" altLang="en-US" sz="1200" b="1" dirty="0" smtClean="0">
              <a:latin typeface="Courier Prime" panose="02000409000000000000" pitchFamily="49" charset="0"/>
            </a:endParaRPr>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31</a:t>
            </a:fld>
            <a:endParaRPr lang="en-US"/>
          </a:p>
        </p:txBody>
      </p:sp>
    </p:spTree>
    <p:extLst>
      <p:ext uri="{BB962C8B-B14F-4D97-AF65-F5344CB8AC3E}">
        <p14:creationId xmlns:p14="http://schemas.microsoft.com/office/powerpoint/2010/main" val="4128294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70</a:t>
            </a:fld>
            <a:endParaRPr lang="en-US"/>
          </a:p>
        </p:txBody>
      </p:sp>
    </p:spTree>
    <p:extLst>
      <p:ext uri="{BB962C8B-B14F-4D97-AF65-F5344CB8AC3E}">
        <p14:creationId xmlns:p14="http://schemas.microsoft.com/office/powerpoint/2010/main" val="1029784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71</a:t>
            </a:fld>
            <a:endParaRPr lang="en-US"/>
          </a:p>
        </p:txBody>
      </p:sp>
    </p:spTree>
    <p:extLst>
      <p:ext uri="{BB962C8B-B14F-4D97-AF65-F5344CB8AC3E}">
        <p14:creationId xmlns:p14="http://schemas.microsoft.com/office/powerpoint/2010/main" val="3092103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72</a:t>
            </a:fld>
            <a:endParaRPr lang="en-US"/>
          </a:p>
        </p:txBody>
      </p:sp>
    </p:spTree>
    <p:extLst>
      <p:ext uri="{BB962C8B-B14F-4D97-AF65-F5344CB8AC3E}">
        <p14:creationId xmlns:p14="http://schemas.microsoft.com/office/powerpoint/2010/main" val="3170644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73</a:t>
            </a:fld>
            <a:endParaRPr lang="en-US"/>
          </a:p>
        </p:txBody>
      </p:sp>
    </p:spTree>
    <p:extLst>
      <p:ext uri="{BB962C8B-B14F-4D97-AF65-F5344CB8AC3E}">
        <p14:creationId xmlns:p14="http://schemas.microsoft.com/office/powerpoint/2010/main" val="59511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35</a:t>
            </a:fld>
            <a:endParaRPr lang="en-US"/>
          </a:p>
        </p:txBody>
      </p:sp>
    </p:spTree>
    <p:extLst>
      <p:ext uri="{BB962C8B-B14F-4D97-AF65-F5344CB8AC3E}">
        <p14:creationId xmlns:p14="http://schemas.microsoft.com/office/powerpoint/2010/main" val="69615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36</a:t>
            </a:fld>
            <a:endParaRPr lang="en-US"/>
          </a:p>
        </p:txBody>
      </p:sp>
    </p:spTree>
    <p:extLst>
      <p:ext uri="{BB962C8B-B14F-4D97-AF65-F5344CB8AC3E}">
        <p14:creationId xmlns:p14="http://schemas.microsoft.com/office/powerpoint/2010/main" val="149718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37</a:t>
            </a:fld>
            <a:endParaRPr lang="en-US"/>
          </a:p>
        </p:txBody>
      </p:sp>
    </p:spTree>
    <p:extLst>
      <p:ext uri="{BB962C8B-B14F-4D97-AF65-F5344CB8AC3E}">
        <p14:creationId xmlns:p14="http://schemas.microsoft.com/office/powerpoint/2010/main" val="246219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38</a:t>
            </a:fld>
            <a:endParaRPr lang="en-US"/>
          </a:p>
        </p:txBody>
      </p:sp>
    </p:spTree>
    <p:extLst>
      <p:ext uri="{BB962C8B-B14F-4D97-AF65-F5344CB8AC3E}">
        <p14:creationId xmlns:p14="http://schemas.microsoft.com/office/powerpoint/2010/main" val="77515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410C1-4486-48E5-BB8F-709E95E61DA0}" type="slidenum">
              <a:rPr lang="en-US" smtClean="0"/>
              <a:t>39</a:t>
            </a:fld>
            <a:endParaRPr lang="en-US"/>
          </a:p>
        </p:txBody>
      </p:sp>
    </p:spTree>
    <p:extLst>
      <p:ext uri="{BB962C8B-B14F-4D97-AF65-F5344CB8AC3E}">
        <p14:creationId xmlns:p14="http://schemas.microsoft.com/office/powerpoint/2010/main" val="1504907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17194" y="3436771"/>
            <a:ext cx="5203846" cy="1403126"/>
          </a:xfrm>
        </p:spPr>
        <p:txBody>
          <a:bodyPr anchor="t" anchorCtr="0">
            <a:noAutofit/>
          </a:bodyPr>
          <a:lstStyle>
            <a:lvl1pPr algn="l">
              <a:defRPr sz="3200" b="0" i="0">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117194" y="4942349"/>
            <a:ext cx="4582180" cy="385978"/>
          </a:xfrm>
        </p:spPr>
        <p:txBody>
          <a:bodyPr anchor="t" anchorCtr="0">
            <a:normAutofit/>
          </a:bodyPr>
          <a:lstStyle>
            <a:lvl1pPr marL="0" indent="0" algn="l">
              <a:buNone/>
              <a:defRPr sz="1200" b="0" i="0" baseline="0">
                <a:solidFill>
                  <a:schemeClr val="tx2"/>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Presented By:</a:t>
            </a:r>
          </a:p>
        </p:txBody>
      </p:sp>
      <p:sp>
        <p:nvSpPr>
          <p:cNvPr id="4" name="Date Placeholder 3"/>
          <p:cNvSpPr>
            <a:spLocks noGrp="1"/>
          </p:cNvSpPr>
          <p:nvPr>
            <p:ph type="dt" sz="half" idx="10"/>
          </p:nvPr>
        </p:nvSpPr>
        <p:spPr/>
        <p:txBody>
          <a:bodyPr/>
          <a:lstStyle>
            <a:lvl1pPr>
              <a:defRPr b="0" i="0">
                <a:latin typeface="Verdana"/>
                <a:cs typeface="Verdana"/>
              </a:defRPr>
            </a:lvl1pPr>
          </a:lstStyle>
          <a:p>
            <a:fld id="{3F150D65-C64D-44FB-9152-4CC2DE0C9198}" type="datetime1">
              <a:rPr lang="en-US" smtClean="0"/>
              <a:pPr/>
              <a:t>5/12/2015</a:t>
            </a:fld>
            <a:endParaRPr lang="en-US"/>
          </a:p>
        </p:txBody>
      </p:sp>
      <p:sp>
        <p:nvSpPr>
          <p:cNvPr id="5" name="Footer Placeholder 4"/>
          <p:cNvSpPr>
            <a:spLocks noGrp="1"/>
          </p:cNvSpPr>
          <p:nvPr>
            <p:ph type="ftr" sz="quarter" idx="11"/>
          </p:nvPr>
        </p:nvSpPr>
        <p:spPr/>
        <p:txBody>
          <a:bodyPr/>
          <a:lstStyle>
            <a:lvl1pPr>
              <a:defRPr b="0" i="0">
                <a:latin typeface="Verdana"/>
                <a:cs typeface="Verdana"/>
              </a:defRPr>
            </a:lvl1p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0"/>
            <a:ext cx="7543800" cy="2610880"/>
          </a:xfrm>
          <a:prstGeom prst="rect">
            <a:avLst/>
          </a:prstGeom>
          <a:solidFill>
            <a:srgbClr val="094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userDrawn="1"/>
        </p:nvSpPr>
        <p:spPr>
          <a:xfrm>
            <a:off x="3117194" y="5307727"/>
            <a:ext cx="4582180" cy="668879"/>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sz="1400" b="0" i="0" kern="1200" baseline="0">
                <a:solidFill>
                  <a:schemeClr val="tx2"/>
                </a:solidFill>
                <a:latin typeface="Verdana"/>
                <a:ea typeface="+mn-ea"/>
                <a:cs typeface="Verdana"/>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endParaRPr lang="en-US" dirty="0"/>
          </a:p>
        </p:txBody>
      </p:sp>
      <p:pic>
        <p:nvPicPr>
          <p:cNvPr id="7" name="Picture 6" descr="Iatric_Logo.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44891" y="4916693"/>
            <a:ext cx="1524000" cy="65836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1164837"/>
          </a:xfrm>
        </p:spPr>
        <p:txBody>
          <a:bodyPr anchor="t" anchorCtr="0">
            <a:normAutofit/>
          </a:bodyPr>
          <a:lstStyle>
            <a:lvl1pPr>
              <a:defRPr sz="2800" b="0" i="0">
                <a:latin typeface="Verdana"/>
                <a:cs typeface="Verdana"/>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b="0" i="0">
                <a:latin typeface="Verdana"/>
                <a:cs typeface="Verdana"/>
              </a:defRPr>
            </a:lvl1pPr>
          </a:lstStyle>
          <a:p>
            <a:fld id="{0FFE64A4-35FB-42B6-9183-2C0CE0E36649}" type="datetime1">
              <a:rPr lang="en-US" smtClean="0"/>
              <a:pPr/>
              <a:t>5/12/2015</a:t>
            </a:fld>
            <a:endParaRPr lang="en-US"/>
          </a:p>
        </p:txBody>
      </p:sp>
      <p:sp>
        <p:nvSpPr>
          <p:cNvPr id="5" name="Footer Placeholder 4"/>
          <p:cNvSpPr>
            <a:spLocks noGrp="1"/>
          </p:cNvSpPr>
          <p:nvPr>
            <p:ph type="ftr" sz="quarter" idx="11"/>
          </p:nvPr>
        </p:nvSpPr>
        <p:spPr/>
        <p:txBody>
          <a:bodyPr/>
          <a:lstStyle>
            <a:lvl1pPr>
              <a:defRPr b="0" i="0">
                <a:latin typeface="Verdana"/>
                <a:cs typeface="Verdana"/>
              </a:defRPr>
            </a:lvl1pPr>
          </a:lstStyle>
          <a:p>
            <a:endParaRPr lang="en-US"/>
          </a:p>
        </p:txBody>
      </p:sp>
      <p:sp>
        <p:nvSpPr>
          <p:cNvPr id="6" name="Slide Number Placeholder 5"/>
          <p:cNvSpPr>
            <a:spLocks noGrp="1"/>
          </p:cNvSpPr>
          <p:nvPr>
            <p:ph type="sldNum" sz="quarter" idx="12"/>
          </p:nvPr>
        </p:nvSpPr>
        <p:spPr/>
        <p:txBody>
          <a:bodyPr/>
          <a:lstStyle>
            <a:lvl1pPr>
              <a:defRPr sz="1400" b="0" i="0">
                <a:latin typeface="Verdana"/>
                <a:cs typeface="Verdana"/>
              </a:defRPr>
            </a:lvl1pPr>
          </a:lstStyle>
          <a:p>
            <a:fld id="{BFEBEB0A-9E3D-4B14-9782-E2AE3DA60D96}" type="slidenum">
              <a:rPr lang="en-US" smtClean="0"/>
              <a:pPr/>
              <a:t>‹#›</a:t>
            </a:fld>
            <a:endParaRPr lang="en-US"/>
          </a:p>
        </p:txBody>
      </p:sp>
      <p:sp>
        <p:nvSpPr>
          <p:cNvPr id="12" name="Text Placeholder 2"/>
          <p:cNvSpPr>
            <a:spLocks noGrp="1"/>
          </p:cNvSpPr>
          <p:nvPr>
            <p:ph idx="1"/>
          </p:nvPr>
        </p:nvSpPr>
        <p:spPr>
          <a:xfrm>
            <a:off x="761999" y="1678422"/>
            <a:ext cx="7543801" cy="2893577"/>
          </a:xfrm>
          <a:prstGeom prst="rect">
            <a:avLst/>
          </a:prstGeom>
        </p:spPr>
        <p:txBody>
          <a:bodyPr vert="horz" lIns="91440" tIns="45720" rIns="91440" bIns="45720" rtlCol="0" anchor="t" anchorCtr="0">
            <a:noAutofit/>
          </a:bodyPr>
          <a:lstStyle>
            <a:lvl1pPr marL="0" indent="0">
              <a:spcBef>
                <a:spcPts val="600"/>
              </a:spcBef>
              <a:buFontTx/>
              <a:buNone/>
              <a:defRPr>
                <a:latin typeface="Verdana"/>
              </a:defRPr>
            </a:lvl1pPr>
            <a:lvl2pPr>
              <a:spcBef>
                <a:spcPts val="600"/>
              </a:spcBef>
              <a:defRPr>
                <a:latin typeface="Verdana"/>
              </a:defRPr>
            </a:lvl2pPr>
            <a:lvl3pPr>
              <a:spcBef>
                <a:spcPts val="600"/>
              </a:spcBef>
              <a:defRPr>
                <a:latin typeface="Verdana"/>
              </a:defRPr>
            </a:lvl3pPr>
            <a:lvl4pPr>
              <a:spcBef>
                <a:spcPts val="600"/>
              </a:spcBef>
              <a:defRPr>
                <a:latin typeface="Verdana"/>
              </a:defRPr>
            </a:lvl4pPr>
            <a:lvl5pPr>
              <a:spcBef>
                <a:spcPts val="600"/>
              </a:spcBef>
              <a:defRPr>
                <a:latin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5/12/2015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9" y="6574123"/>
            <a:ext cx="7543800" cy="27432"/>
          </a:xfrm>
          <a:prstGeom prst="rect">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76451" y="4942348"/>
            <a:ext cx="4922923" cy="1043923"/>
          </a:xfrm>
        </p:spPr>
        <p:txBody>
          <a:bodyPr>
            <a:normAutofit/>
          </a:bodyPr>
          <a:lstStyle/>
          <a:p>
            <a:r>
              <a:rPr lang="en-US" dirty="0"/>
              <a:t>Presented By</a:t>
            </a:r>
            <a:r>
              <a:rPr lang="en-US" dirty="0" smtClean="0"/>
              <a:t>:</a:t>
            </a:r>
          </a:p>
          <a:p>
            <a:endParaRPr lang="en-US" dirty="0"/>
          </a:p>
          <a:p>
            <a:r>
              <a:rPr lang="en-US" dirty="0" smtClean="0"/>
              <a:t>Myles Britten</a:t>
            </a:r>
          </a:p>
          <a:p>
            <a:r>
              <a:rPr lang="en-US" dirty="0" smtClean="0"/>
              <a:t>5/26/2015</a:t>
            </a:r>
            <a:endParaRPr lang="en-US" dirty="0"/>
          </a:p>
        </p:txBody>
      </p:sp>
      <p:sp>
        <p:nvSpPr>
          <p:cNvPr id="2" name="Title 1"/>
          <p:cNvSpPr>
            <a:spLocks noGrp="1"/>
          </p:cNvSpPr>
          <p:nvPr>
            <p:ph type="ctrTitle"/>
          </p:nvPr>
        </p:nvSpPr>
        <p:spPr>
          <a:xfrm>
            <a:off x="2635135" y="3436771"/>
            <a:ext cx="5685905" cy="1403126"/>
          </a:xfrm>
        </p:spPr>
        <p:txBody>
          <a:bodyPr/>
          <a:lstStyle/>
          <a:p>
            <a:r>
              <a:rPr lang="en-US" sz="3200" dirty="0" smtClean="0">
                <a:solidFill>
                  <a:schemeClr val="tx1"/>
                </a:solidFill>
                <a:latin typeface="Verdana"/>
                <a:cs typeface="Verdana"/>
              </a:rPr>
              <a:t>Meditech Data Repository:</a:t>
            </a:r>
            <a:br>
              <a:rPr lang="en-US" sz="3200" dirty="0" smtClean="0">
                <a:solidFill>
                  <a:schemeClr val="tx1"/>
                </a:solidFill>
                <a:latin typeface="Verdana"/>
                <a:cs typeface="Verdana"/>
              </a:rPr>
            </a:br>
            <a:r>
              <a:rPr lang="en-US" sz="2400" dirty="0" smtClean="0">
                <a:solidFill>
                  <a:schemeClr val="tx1"/>
                </a:solidFill>
              </a:rPr>
              <a:t>What is it, and how do I use it?</a:t>
            </a:r>
            <a:br>
              <a:rPr lang="en-US" sz="2400" dirty="0" smtClean="0">
                <a:solidFill>
                  <a:schemeClr val="tx1"/>
                </a:solidFill>
              </a:rPr>
            </a:br>
            <a:r>
              <a:rPr lang="en-US" sz="2400" dirty="0" smtClean="0">
                <a:solidFill>
                  <a:schemeClr val="tx1"/>
                </a:solidFill>
              </a:rPr>
              <a:t>Part 2 (SSRS)</a:t>
            </a:r>
            <a:endParaRPr lang="en-US" sz="2400" dirty="0">
              <a:solidFill>
                <a:schemeClr val="tx1"/>
              </a:solidFill>
            </a:endParaRPr>
          </a:p>
        </p:txBody>
      </p:sp>
      <p:pic>
        <p:nvPicPr>
          <p:cNvPr id="5" name="Picture 1" descr="RWS image.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9463" y="14288"/>
            <a:ext cx="7529512"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927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BIDS/SQL Server Data Tools Overview</a:t>
            </a:r>
            <a:r>
              <a:rPr lang="en-US" dirty="0" smtClean="0"/>
              <a:t/>
            </a:r>
            <a:br>
              <a:rPr lang="en-US" dirty="0" smtClean="0"/>
            </a:br>
            <a:r>
              <a:rPr lang="en-US" sz="1800" dirty="0" smtClean="0"/>
              <a:t>Summary</a:t>
            </a:r>
            <a:endParaRPr lang="en-US" sz="1800" dirty="0"/>
          </a:p>
        </p:txBody>
      </p:sp>
      <p:sp>
        <p:nvSpPr>
          <p:cNvPr id="5" name="Text Placeholder 2"/>
          <p:cNvSpPr>
            <a:spLocks noGrp="1"/>
          </p:cNvSpPr>
          <p:nvPr>
            <p:ph idx="1"/>
          </p:nvPr>
        </p:nvSpPr>
        <p:spPr>
          <a:xfrm>
            <a:off x="762000" y="1545059"/>
            <a:ext cx="7908176"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Key things to remember about Reporting Services</a:t>
            </a:r>
          </a:p>
          <a:p>
            <a:pPr marL="285750" lvl="0" indent="-285750">
              <a:spcBef>
                <a:spcPts val="600"/>
              </a:spcBef>
              <a:buFont typeface="Arial" panose="020B0604020202020204" pitchFamily="34" charset="0"/>
              <a:buChar char="•"/>
            </a:pPr>
            <a:r>
              <a:rPr lang="en-US" sz="1600" dirty="0" smtClean="0"/>
              <a:t>Reports can be developed in either Report Builder or BIDS/SQL Server Data Tools</a:t>
            </a:r>
          </a:p>
          <a:p>
            <a:pPr marL="285750" lvl="0" indent="-285750">
              <a:spcBef>
                <a:spcPts val="600"/>
              </a:spcBef>
              <a:buFont typeface="Arial" panose="020B0604020202020204" pitchFamily="34" charset="0"/>
              <a:buChar char="•"/>
            </a:pPr>
            <a:r>
              <a:rPr lang="en-US" sz="1600" dirty="0" smtClean="0"/>
              <a:t>Reports are deployed to the users via Report Manager or SharePoint</a:t>
            </a:r>
          </a:p>
          <a:p>
            <a:pPr marL="285750" lvl="0" indent="-285750">
              <a:spcBef>
                <a:spcPts val="600"/>
              </a:spcBef>
              <a:buFont typeface="Arial" panose="020B0604020202020204" pitchFamily="34" charset="0"/>
              <a:buChar char="•"/>
            </a:pPr>
            <a:r>
              <a:rPr lang="en-US" sz="1600" dirty="0" smtClean="0"/>
              <a:t>The Preview in Report Builder or BIDS/SQL Server Data Tools may not exactly match what is displayed in the Report Manager website</a:t>
            </a:r>
          </a:p>
          <a:p>
            <a:pPr marL="285750" lvl="0" indent="-285750">
              <a:spcBef>
                <a:spcPts val="600"/>
              </a:spcBef>
              <a:buFont typeface="Arial" panose="020B0604020202020204" pitchFamily="34" charset="0"/>
              <a:buChar char="•"/>
            </a:pPr>
            <a:r>
              <a:rPr lang="en-US" sz="1600" dirty="0" smtClean="0"/>
              <a:t>SSRS was developed primarily as a report viewer, not a printing system</a:t>
            </a:r>
          </a:p>
          <a:p>
            <a:pPr marL="285750" lvl="0" indent="-285750">
              <a:spcBef>
                <a:spcPts val="600"/>
              </a:spcBef>
              <a:buFont typeface="Arial" panose="020B0604020202020204" pitchFamily="34" charset="0"/>
              <a:buChar char="•"/>
            </a:pPr>
            <a:r>
              <a:rPr lang="en-US" sz="1600" dirty="0" smtClean="0"/>
              <a:t>SSRS can report against any data source you have a drive for</a:t>
            </a:r>
          </a:p>
          <a:p>
            <a:pPr marL="285750" lvl="0" indent="-285750">
              <a:spcBef>
                <a:spcPts val="600"/>
              </a:spcBef>
              <a:buFont typeface="Arial" panose="020B0604020202020204" pitchFamily="34" charset="0"/>
              <a:buChar char="•"/>
            </a:pPr>
            <a:endParaRPr lang="en-US" sz="1600" dirty="0"/>
          </a:p>
          <a:p>
            <a:pPr lvl="0">
              <a:spcBef>
                <a:spcPts val="600"/>
              </a:spcBef>
            </a:pPr>
            <a:r>
              <a:rPr lang="en-US" sz="1600" dirty="0" smtClean="0"/>
              <a:t>Best practice for report development is to split the data retrieval and data presentation steps into two distinct processes</a:t>
            </a:r>
          </a:p>
          <a:p>
            <a:pPr marL="285750" lvl="0" indent="-285750">
              <a:spcBef>
                <a:spcPts val="600"/>
              </a:spcBef>
              <a:buFont typeface="Arial" panose="020B0604020202020204" pitchFamily="34" charset="0"/>
              <a:buChar char="•"/>
            </a:pPr>
            <a:r>
              <a:rPr lang="en-US" sz="1600" dirty="0" smtClean="0"/>
              <a:t>Build a parameterized stored procedure to retrieve data</a:t>
            </a:r>
          </a:p>
          <a:p>
            <a:pPr marL="285750" lvl="0" indent="-285750">
              <a:spcBef>
                <a:spcPts val="600"/>
              </a:spcBef>
              <a:buFont typeface="Arial" panose="020B0604020202020204" pitchFamily="34" charset="0"/>
              <a:buChar char="•"/>
            </a:pPr>
            <a:r>
              <a:rPr lang="en-US" sz="1600" dirty="0" smtClean="0"/>
              <a:t>Build SSRS report to present the data in a readable form</a:t>
            </a:r>
          </a:p>
          <a:p>
            <a:pPr marL="285750" lvl="0" indent="-285750">
              <a:spcBef>
                <a:spcPts val="600"/>
              </a:spcBef>
              <a:buFont typeface="Arial" panose="020B0604020202020204" pitchFamily="34" charset="0"/>
              <a:buChar char="•"/>
            </a:pPr>
            <a:r>
              <a:rPr lang="en-US" sz="1600" dirty="0" smtClean="0"/>
              <a:t>Don’t build queries in SSRS, they tend to be inefficient</a:t>
            </a:r>
          </a:p>
          <a:p>
            <a:pPr marL="285750" lvl="0" indent="-285750">
              <a:spcBef>
                <a:spcPts val="600"/>
              </a:spcBef>
              <a:buFont typeface="Arial" panose="020B0604020202020204" pitchFamily="34" charset="0"/>
              <a:buChar char="•"/>
            </a:pPr>
            <a:r>
              <a:rPr lang="en-US" sz="1600" dirty="0" smtClean="0"/>
              <a:t>Don’t build groups, crosstabs or graphs in SQL, SSRS excels in this area</a:t>
            </a:r>
            <a:endParaRPr lang="en-US" sz="1400" dirty="0" smtClean="0"/>
          </a:p>
        </p:txBody>
      </p:sp>
    </p:spTree>
    <p:extLst>
      <p:ext uri="{BB962C8B-B14F-4D97-AF65-F5344CB8AC3E}">
        <p14:creationId xmlns:p14="http://schemas.microsoft.com/office/powerpoint/2010/main" val="690858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Create Initial Project</a:t>
            </a:r>
            <a:endParaRPr lang="en-US" sz="1800" dirty="0"/>
          </a:p>
        </p:txBody>
      </p:sp>
      <p:sp>
        <p:nvSpPr>
          <p:cNvPr id="5" name="Text Placeholder 2"/>
          <p:cNvSpPr>
            <a:spLocks noGrp="1"/>
          </p:cNvSpPr>
          <p:nvPr>
            <p:ph idx="1"/>
          </p:nvPr>
        </p:nvSpPr>
        <p:spPr>
          <a:xfrm>
            <a:off x="762000" y="1545059"/>
            <a:ext cx="7908176"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During this training, SQL Server Data Tools will be used to create the reports.</a:t>
            </a:r>
          </a:p>
          <a:p>
            <a:pPr lvl="0">
              <a:spcBef>
                <a:spcPts val="600"/>
              </a:spcBef>
            </a:pPr>
            <a:endParaRPr lang="en-US" sz="1600" dirty="0"/>
          </a:p>
          <a:p>
            <a:pPr lvl="0">
              <a:spcBef>
                <a:spcPts val="600"/>
              </a:spcBef>
            </a:pPr>
            <a:r>
              <a:rPr lang="en-US" sz="1600" dirty="0" smtClean="0"/>
              <a:t>To open SQL Server Data Tools, navigate to the version of SQL Server that was installed on your workstation and select SQL Server Data Tools.</a:t>
            </a:r>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pic>
        <p:nvPicPr>
          <p:cNvPr id="3" name="Picture 2"/>
          <p:cNvPicPr>
            <a:picLocks noChangeAspect="1"/>
          </p:cNvPicPr>
          <p:nvPr/>
        </p:nvPicPr>
        <p:blipFill>
          <a:blip r:embed="rId2"/>
          <a:stretch>
            <a:fillRect/>
          </a:stretch>
        </p:blipFill>
        <p:spPr>
          <a:xfrm>
            <a:off x="2762250" y="3340754"/>
            <a:ext cx="3438608" cy="2907647"/>
          </a:xfrm>
          <a:prstGeom prst="rect">
            <a:avLst/>
          </a:prstGeom>
        </p:spPr>
      </p:pic>
    </p:spTree>
    <p:extLst>
      <p:ext uri="{BB962C8B-B14F-4D97-AF65-F5344CB8AC3E}">
        <p14:creationId xmlns:p14="http://schemas.microsoft.com/office/powerpoint/2010/main" val="1455451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Create Initial Project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From within SQL Server Data Tools, select File &gt; New Project.  Make sure to select </a:t>
            </a:r>
            <a:r>
              <a:rPr lang="en-US" sz="1600" b="1" dirty="0" smtClean="0">
                <a:latin typeface="Verdana"/>
              </a:rPr>
              <a:t>Report Server Project</a:t>
            </a:r>
            <a:r>
              <a:rPr lang="en-US" sz="1600" dirty="0" smtClean="0"/>
              <a:t>, enter a name, and select a location to store the report project.</a:t>
            </a: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pic>
        <p:nvPicPr>
          <p:cNvPr id="4" name="Picture 3"/>
          <p:cNvPicPr>
            <a:picLocks noChangeAspect="1"/>
          </p:cNvPicPr>
          <p:nvPr/>
        </p:nvPicPr>
        <p:blipFill>
          <a:blip r:embed="rId2"/>
          <a:stretch>
            <a:fillRect/>
          </a:stretch>
        </p:blipFill>
        <p:spPr>
          <a:xfrm>
            <a:off x="1666875" y="2564327"/>
            <a:ext cx="5484623" cy="3798374"/>
          </a:xfrm>
          <a:prstGeom prst="rect">
            <a:avLst/>
          </a:prstGeom>
        </p:spPr>
      </p:pic>
    </p:spTree>
    <p:extLst>
      <p:ext uri="{BB962C8B-B14F-4D97-AF65-F5344CB8AC3E}">
        <p14:creationId xmlns:p14="http://schemas.microsoft.com/office/powerpoint/2010/main" val="485106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Create Shared Data Source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Initially, a Data Source will need to be created that holds the connection information to the database.  A best practice for this is to create a Shared Data Source so that all the reports use the same data source on the SSRS Server.  The Shared Data Source will also help with the maintenance of the system.</a:t>
            </a:r>
          </a:p>
          <a:p>
            <a:pPr lvl="0">
              <a:spcBef>
                <a:spcPts val="600"/>
              </a:spcBef>
            </a:pPr>
            <a:endParaRPr lang="en-US" sz="1600" dirty="0"/>
          </a:p>
          <a:p>
            <a:pPr lvl="0">
              <a:spcBef>
                <a:spcPts val="600"/>
              </a:spcBef>
            </a:pPr>
            <a:r>
              <a:rPr lang="en-US" sz="1600" dirty="0" smtClean="0"/>
              <a:t>In the Solution Explorer side bar on the right, right-click on </a:t>
            </a:r>
            <a:r>
              <a:rPr lang="en-US" sz="1600" b="1" dirty="0" smtClean="0"/>
              <a:t>Shared Data Sources</a:t>
            </a:r>
            <a:r>
              <a:rPr lang="en-US" sz="1600" dirty="0" smtClean="0"/>
              <a:t> and select </a:t>
            </a:r>
            <a:r>
              <a:rPr lang="en-US" sz="1600" b="1" dirty="0" smtClean="0"/>
              <a:t>New Data Source</a:t>
            </a:r>
            <a:r>
              <a:rPr lang="en-US" sz="1600" dirty="0" smtClean="0"/>
              <a:t>.</a:t>
            </a: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pic>
        <p:nvPicPr>
          <p:cNvPr id="3" name="Picture 2"/>
          <p:cNvPicPr>
            <a:picLocks noChangeAspect="1"/>
          </p:cNvPicPr>
          <p:nvPr/>
        </p:nvPicPr>
        <p:blipFill>
          <a:blip r:embed="rId2"/>
          <a:stretch>
            <a:fillRect/>
          </a:stretch>
        </p:blipFill>
        <p:spPr>
          <a:xfrm>
            <a:off x="2476499" y="4267201"/>
            <a:ext cx="4124325" cy="1819275"/>
          </a:xfrm>
          <a:prstGeom prst="rect">
            <a:avLst/>
          </a:prstGeom>
        </p:spPr>
      </p:pic>
      <p:cxnSp>
        <p:nvCxnSpPr>
          <p:cNvPr id="6" name="Straight Arrow Connector 5"/>
          <p:cNvCxnSpPr/>
          <p:nvPr/>
        </p:nvCxnSpPr>
        <p:spPr>
          <a:xfrm flipH="1">
            <a:off x="5275851" y="5017477"/>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0472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Create Shared Data Source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Once the New Data Source option is selected, enter the name.  Make sure this is the same name as the data source on the server.</a:t>
            </a:r>
          </a:p>
          <a:p>
            <a:pPr lvl="0">
              <a:spcBef>
                <a:spcPts val="600"/>
              </a:spcBef>
            </a:pPr>
            <a:r>
              <a:rPr lang="en-US" sz="1600" dirty="0" smtClean="0"/>
              <a:t>Press the </a:t>
            </a:r>
            <a:r>
              <a:rPr lang="en-US" sz="1600" b="1" dirty="0" smtClean="0"/>
              <a:t>Edit</a:t>
            </a:r>
            <a:r>
              <a:rPr lang="en-US" sz="1600" dirty="0" smtClean="0"/>
              <a:t> button for the connection string.  This will open the connection properties window.</a:t>
            </a: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pic>
        <p:nvPicPr>
          <p:cNvPr id="4" name="Picture 3"/>
          <p:cNvPicPr>
            <a:picLocks noChangeAspect="1"/>
          </p:cNvPicPr>
          <p:nvPr/>
        </p:nvPicPr>
        <p:blipFill>
          <a:blip r:embed="rId2"/>
          <a:stretch>
            <a:fillRect/>
          </a:stretch>
        </p:blipFill>
        <p:spPr>
          <a:xfrm>
            <a:off x="1928297" y="2769930"/>
            <a:ext cx="5120203" cy="3693153"/>
          </a:xfrm>
          <a:prstGeom prst="rect">
            <a:avLst/>
          </a:prstGeom>
        </p:spPr>
      </p:pic>
    </p:spTree>
    <p:extLst>
      <p:ext uri="{BB962C8B-B14F-4D97-AF65-F5344CB8AC3E}">
        <p14:creationId xmlns:p14="http://schemas.microsoft.com/office/powerpoint/2010/main" val="4120009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Create Shared Data Source</a:t>
            </a:r>
            <a:endParaRPr lang="en-US" sz="1800" dirty="0"/>
          </a:p>
        </p:txBody>
      </p:sp>
      <p:sp>
        <p:nvSpPr>
          <p:cNvPr id="5" name="Text Placeholder 2"/>
          <p:cNvSpPr>
            <a:spLocks noGrp="1"/>
          </p:cNvSpPr>
          <p:nvPr>
            <p:ph idx="1"/>
          </p:nvPr>
        </p:nvSpPr>
        <p:spPr>
          <a:xfrm>
            <a:off x="762001" y="1545059"/>
            <a:ext cx="4286250"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On the Connection Properties window</a:t>
            </a:r>
          </a:p>
          <a:p>
            <a:pPr marL="285750" lvl="0" indent="-285750">
              <a:spcBef>
                <a:spcPts val="600"/>
              </a:spcBef>
              <a:buFont typeface="Arial" panose="020B0604020202020204" pitchFamily="34" charset="0"/>
              <a:buChar char="•"/>
            </a:pPr>
            <a:r>
              <a:rPr lang="en-US" sz="1400" dirty="0" smtClean="0"/>
              <a:t>Enter the SQL Server’s IP Address, Name, or URL.</a:t>
            </a:r>
          </a:p>
          <a:p>
            <a:pPr marL="285750" lvl="0" indent="-285750">
              <a:spcBef>
                <a:spcPts val="600"/>
              </a:spcBef>
              <a:buFont typeface="Arial" panose="020B0604020202020204" pitchFamily="34" charset="0"/>
              <a:buChar char="•"/>
            </a:pPr>
            <a:r>
              <a:rPr lang="en-US" sz="1400" dirty="0" smtClean="0"/>
              <a:t>Select authentication type and enter user name, password, and check option to save password if required</a:t>
            </a:r>
          </a:p>
          <a:p>
            <a:pPr marL="285750" lvl="0" indent="-285750">
              <a:spcBef>
                <a:spcPts val="600"/>
              </a:spcBef>
              <a:buFont typeface="Arial" panose="020B0604020202020204" pitchFamily="34" charset="0"/>
              <a:buChar char="•"/>
            </a:pPr>
            <a:r>
              <a:rPr lang="en-US" sz="1400" dirty="0" smtClean="0"/>
              <a:t>Select the database the data source will be using</a:t>
            </a:r>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pic>
        <p:nvPicPr>
          <p:cNvPr id="3" name="Picture 2"/>
          <p:cNvPicPr>
            <a:picLocks noChangeAspect="1"/>
          </p:cNvPicPr>
          <p:nvPr/>
        </p:nvPicPr>
        <p:blipFill>
          <a:blip r:embed="rId2"/>
          <a:stretch>
            <a:fillRect/>
          </a:stretch>
        </p:blipFill>
        <p:spPr>
          <a:xfrm>
            <a:off x="5048251" y="1851619"/>
            <a:ext cx="3124200" cy="4223584"/>
          </a:xfrm>
          <a:prstGeom prst="rect">
            <a:avLst/>
          </a:prstGeom>
        </p:spPr>
      </p:pic>
    </p:spTree>
    <p:extLst>
      <p:ext uri="{BB962C8B-B14F-4D97-AF65-F5344CB8AC3E}">
        <p14:creationId xmlns:p14="http://schemas.microsoft.com/office/powerpoint/2010/main" val="1462217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Create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0" y="1680442"/>
            <a:ext cx="7553325"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The next step in the process is to create a report. </a:t>
            </a:r>
            <a:r>
              <a:rPr lang="en-US" sz="1600" dirty="0"/>
              <a:t>In the Solution Explorer side bar on the right, right-click on </a:t>
            </a:r>
            <a:r>
              <a:rPr lang="en-US" sz="1600" b="1" dirty="0" smtClean="0"/>
              <a:t>Reports </a:t>
            </a:r>
            <a:r>
              <a:rPr lang="en-US" sz="1600" dirty="0" smtClean="0"/>
              <a:t>and </a:t>
            </a:r>
            <a:r>
              <a:rPr lang="en-US" sz="1600" dirty="0"/>
              <a:t>select </a:t>
            </a:r>
            <a:r>
              <a:rPr lang="en-US" sz="1600" b="1" dirty="0" smtClean="0"/>
              <a:t>Add</a:t>
            </a:r>
            <a:r>
              <a:rPr lang="en-US" sz="1600" dirty="0" smtClean="0"/>
              <a:t> and </a:t>
            </a:r>
            <a:r>
              <a:rPr lang="en-US" sz="1600" b="1" dirty="0" smtClean="0"/>
              <a:t>New Item</a:t>
            </a:r>
            <a:r>
              <a:rPr lang="en-US" sz="1600" dirty="0" smtClean="0"/>
              <a:t>.  This will open the Add New Item window.</a:t>
            </a:r>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4" name="Picture 3"/>
          <p:cNvPicPr>
            <a:picLocks noChangeAspect="1"/>
          </p:cNvPicPr>
          <p:nvPr/>
        </p:nvPicPr>
        <p:blipFill>
          <a:blip r:embed="rId2"/>
          <a:stretch>
            <a:fillRect/>
          </a:stretch>
        </p:blipFill>
        <p:spPr>
          <a:xfrm>
            <a:off x="1466850" y="2871787"/>
            <a:ext cx="6000750" cy="3095625"/>
          </a:xfrm>
          <a:prstGeom prst="rect">
            <a:avLst/>
          </a:prstGeom>
        </p:spPr>
      </p:pic>
      <p:cxnSp>
        <p:nvCxnSpPr>
          <p:cNvPr id="7" name="Straight Arrow Connector 6"/>
          <p:cNvCxnSpPr/>
          <p:nvPr/>
        </p:nvCxnSpPr>
        <p:spPr>
          <a:xfrm>
            <a:off x="876300" y="4191000"/>
            <a:ext cx="827676" cy="5473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88354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Create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0" y="1697459"/>
            <a:ext cx="7553325"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On the Add New Item window, select </a:t>
            </a:r>
            <a:r>
              <a:rPr lang="en-US" sz="1600" b="1" dirty="0" smtClean="0"/>
              <a:t>Report</a:t>
            </a:r>
            <a:r>
              <a:rPr lang="en-US" sz="1600" dirty="0" smtClean="0"/>
              <a:t> and enter a name for the report and press the </a:t>
            </a:r>
            <a:r>
              <a:rPr lang="en-US" sz="1600" b="1" dirty="0" smtClean="0"/>
              <a:t>Add</a:t>
            </a:r>
            <a:r>
              <a:rPr lang="en-US" sz="1600" dirty="0" smtClean="0"/>
              <a:t> button.  The name that is entered will be the name of the RDL file that is uploaded to the Report Manager.</a:t>
            </a:r>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7" name="Picture 6"/>
          <p:cNvPicPr>
            <a:picLocks noChangeAspect="1"/>
          </p:cNvPicPr>
          <p:nvPr/>
        </p:nvPicPr>
        <p:blipFill>
          <a:blip r:embed="rId2"/>
          <a:stretch>
            <a:fillRect/>
          </a:stretch>
        </p:blipFill>
        <p:spPr>
          <a:xfrm>
            <a:off x="1818067" y="2617224"/>
            <a:ext cx="5497134" cy="3802615"/>
          </a:xfrm>
          <a:prstGeom prst="rect">
            <a:avLst/>
          </a:prstGeom>
        </p:spPr>
      </p:pic>
    </p:spTree>
    <p:extLst>
      <p:ext uri="{BB962C8B-B14F-4D97-AF65-F5344CB8AC3E}">
        <p14:creationId xmlns:p14="http://schemas.microsoft.com/office/powerpoint/2010/main" val="274340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Point Report to Shared Data Source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0" y="1697459"/>
            <a:ext cx="7553325"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the report file has been created, the first step is to configure a Data Source for the report.  </a:t>
            </a:r>
          </a:p>
          <a:p>
            <a:pPr lvl="0"/>
            <a:endParaRPr lang="en-US" sz="1600" dirty="0"/>
          </a:p>
          <a:p>
            <a:pPr lvl="0"/>
            <a:r>
              <a:rPr lang="en-US" sz="1600" dirty="0" smtClean="0"/>
              <a:t>In the Report Data sidebar, right-click on </a:t>
            </a:r>
            <a:r>
              <a:rPr lang="en-US" sz="1600" b="1" dirty="0" smtClean="0"/>
              <a:t>Data Sources</a:t>
            </a:r>
            <a:r>
              <a:rPr lang="en-US" sz="1600" dirty="0" smtClean="0"/>
              <a:t> and select </a:t>
            </a:r>
            <a:r>
              <a:rPr lang="en-US" sz="1600" b="1" dirty="0" smtClean="0"/>
              <a:t>Add Data Source</a:t>
            </a:r>
            <a:r>
              <a:rPr lang="en-US" sz="1600" dirty="0" smtClean="0"/>
              <a:t>.</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2"/>
          <a:stretch>
            <a:fillRect/>
          </a:stretch>
        </p:blipFill>
        <p:spPr>
          <a:xfrm>
            <a:off x="3009900" y="3896730"/>
            <a:ext cx="2905125" cy="1504950"/>
          </a:xfrm>
          <a:prstGeom prst="rect">
            <a:avLst/>
          </a:prstGeom>
        </p:spPr>
      </p:pic>
      <p:cxnSp>
        <p:nvCxnSpPr>
          <p:cNvPr id="7" name="Straight Arrow Connector 6"/>
          <p:cNvCxnSpPr/>
          <p:nvPr/>
        </p:nvCxnSpPr>
        <p:spPr>
          <a:xfrm flipH="1">
            <a:off x="5171076" y="4799755"/>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82661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Point Report to Shared Data Source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0" y="1697459"/>
            <a:ext cx="7553325"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In the properties window </a:t>
            </a:r>
          </a:p>
          <a:p>
            <a:pPr marL="285750" lvl="0" indent="-285750">
              <a:buFont typeface="Arial" panose="020B0604020202020204" pitchFamily="34" charset="0"/>
              <a:buChar char="•"/>
            </a:pPr>
            <a:r>
              <a:rPr lang="en-US" sz="1600" dirty="0" smtClean="0"/>
              <a:t>Assign the Data Source name to match the Shared Data Source create earlier.</a:t>
            </a:r>
          </a:p>
          <a:p>
            <a:pPr marL="285750" lvl="0" indent="-285750">
              <a:buFont typeface="Arial" panose="020B0604020202020204" pitchFamily="34" charset="0"/>
              <a:buChar char="•"/>
            </a:pPr>
            <a:r>
              <a:rPr lang="en-US" sz="1600" dirty="0" smtClean="0"/>
              <a:t>Select </a:t>
            </a:r>
            <a:r>
              <a:rPr lang="en-US" sz="1600" i="1" dirty="0" smtClean="0"/>
              <a:t>Use shared data source reference</a:t>
            </a:r>
            <a:endParaRPr lang="en-US" sz="1600" dirty="0" smtClean="0"/>
          </a:p>
          <a:p>
            <a:pPr marL="285750" lvl="0" indent="-285750">
              <a:buFont typeface="Arial" panose="020B0604020202020204" pitchFamily="34" charset="0"/>
              <a:buChar char="•"/>
            </a:pPr>
            <a:r>
              <a:rPr lang="en-US" sz="1600" dirty="0" smtClean="0"/>
              <a:t>Select the shared data source that was created earlier from the drop down list</a:t>
            </a:r>
          </a:p>
          <a:p>
            <a:pPr marL="285750" lvl="0" indent="-285750">
              <a:buFont typeface="Arial" panose="020B0604020202020204" pitchFamily="34" charset="0"/>
              <a:buChar char="•"/>
            </a:pPr>
            <a:r>
              <a:rPr lang="en-US" sz="1600" dirty="0" smtClean="0"/>
              <a:t>Select </a:t>
            </a:r>
            <a:r>
              <a:rPr lang="en-US" sz="1600" b="1" dirty="0" smtClean="0"/>
              <a:t>OK</a:t>
            </a:r>
            <a:endParaRPr lang="en-US" sz="1600" dirty="0" smtClean="0"/>
          </a:p>
          <a:p>
            <a:pPr marL="285750" lvl="0" indent="-285750">
              <a:buFont typeface="Arial" panose="020B0604020202020204" pitchFamily="34" charset="0"/>
              <a:buChar char="•"/>
            </a:pPr>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4" name="Picture 3"/>
          <p:cNvPicPr>
            <a:picLocks noChangeAspect="1"/>
          </p:cNvPicPr>
          <p:nvPr/>
        </p:nvPicPr>
        <p:blipFill>
          <a:blip r:embed="rId2"/>
          <a:stretch>
            <a:fillRect/>
          </a:stretch>
        </p:blipFill>
        <p:spPr>
          <a:xfrm>
            <a:off x="3085581" y="3295469"/>
            <a:ext cx="4401070" cy="3191057"/>
          </a:xfrm>
          <a:prstGeom prst="rect">
            <a:avLst/>
          </a:prstGeom>
        </p:spPr>
      </p:pic>
    </p:spTree>
    <p:extLst>
      <p:ext uri="{BB962C8B-B14F-4D97-AF65-F5344CB8AC3E}">
        <p14:creationId xmlns:p14="http://schemas.microsoft.com/office/powerpoint/2010/main" val="567940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r>
              <a:rPr lang="en-US" dirty="0"/>
              <a:t/>
            </a:r>
            <a:br>
              <a:rPr lang="en-US" dirty="0"/>
            </a:br>
            <a:endParaRPr lang="en-US" sz="2000" dirty="0"/>
          </a:p>
        </p:txBody>
      </p:sp>
      <p:sp>
        <p:nvSpPr>
          <p:cNvPr id="5" name="Text Placeholder 2"/>
          <p:cNvSpPr>
            <a:spLocks noGrp="1"/>
          </p:cNvSpPr>
          <p:nvPr>
            <p:ph idx="1"/>
          </p:nvPr>
        </p:nvSpPr>
        <p:spPr>
          <a:xfrm>
            <a:off x="761998" y="1962599"/>
            <a:ext cx="7924801" cy="3182979"/>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dirty="0" smtClean="0">
                <a:latin typeface="Verdana"/>
              </a:rPr>
              <a:t>Myles Britten</a:t>
            </a:r>
          </a:p>
          <a:p>
            <a:pPr lvl="1">
              <a:spcBef>
                <a:spcPts val="600"/>
              </a:spcBef>
            </a:pPr>
            <a:r>
              <a:rPr lang="en-US" dirty="0" smtClean="0">
                <a:latin typeface="Verdana"/>
              </a:rPr>
              <a:t>DR Programmer/Analyst with Iatric Systems Reporting Services</a:t>
            </a:r>
          </a:p>
          <a:p>
            <a:pPr lvl="2">
              <a:spcBef>
                <a:spcPts val="600"/>
              </a:spcBef>
            </a:pPr>
            <a:r>
              <a:rPr lang="en-US" dirty="0" smtClean="0">
                <a:latin typeface="Verdana"/>
              </a:rPr>
              <a:t>Seven + years of Meditech DR SQL experience</a:t>
            </a:r>
          </a:p>
          <a:p>
            <a:pPr lvl="2">
              <a:spcBef>
                <a:spcPts val="600"/>
              </a:spcBef>
            </a:pPr>
            <a:r>
              <a:rPr lang="en-US" dirty="0" smtClean="0"/>
              <a:t>Sixteen years hospital IT experience</a:t>
            </a:r>
          </a:p>
          <a:p>
            <a:pPr lvl="2">
              <a:spcBef>
                <a:spcPts val="600"/>
              </a:spcBef>
            </a:pPr>
            <a:r>
              <a:rPr lang="en-US" dirty="0" smtClean="0">
                <a:latin typeface="Verdana"/>
              </a:rPr>
              <a:t>Fifteen years of business/one + years clinical reporting experience with Hom</a:t>
            </a:r>
            <a:r>
              <a:rPr lang="en-US" dirty="0" smtClean="0"/>
              <a:t>e Grown (AS/400), Lawson, and Meditech at hospital</a:t>
            </a:r>
            <a:endParaRPr lang="en-US" dirty="0" smtClean="0">
              <a:latin typeface="Verdana"/>
            </a:endParaRPr>
          </a:p>
        </p:txBody>
      </p:sp>
      <p:pic>
        <p:nvPicPr>
          <p:cNvPr id="6" name="Picture 5" descr="hospital.jpg"/>
          <p:cNvPicPr>
            <a:picLocks noChangeAspect="1"/>
          </p:cNvPicPr>
          <p:nvPr/>
        </p:nvPicPr>
        <p:blipFill>
          <a:blip r:embed="rId2"/>
          <a:stretch>
            <a:fillRect/>
          </a:stretch>
        </p:blipFill>
        <p:spPr>
          <a:xfrm>
            <a:off x="6151419" y="4830078"/>
            <a:ext cx="2047848" cy="1407125"/>
          </a:xfrm>
          <a:prstGeom prst="rect">
            <a:avLst/>
          </a:prstGeom>
          <a:noFill/>
          <a:ln>
            <a:noFill/>
          </a:ln>
        </p:spPr>
      </p:pic>
    </p:spTree>
    <p:extLst>
      <p:ext uri="{BB962C8B-B14F-4D97-AF65-F5344CB8AC3E}">
        <p14:creationId xmlns:p14="http://schemas.microsoft.com/office/powerpoint/2010/main" val="4044433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Create Dataset(s)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0" y="1697459"/>
            <a:ext cx="7553325"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a:t>In the Report Data sidebar, right-click on </a:t>
            </a:r>
            <a:r>
              <a:rPr lang="en-US" sz="1600" b="1" dirty="0" smtClean="0"/>
              <a:t>Datasets</a:t>
            </a:r>
            <a:r>
              <a:rPr lang="en-US" sz="1600" dirty="0" smtClean="0"/>
              <a:t> </a:t>
            </a:r>
            <a:r>
              <a:rPr lang="en-US" sz="1600" dirty="0"/>
              <a:t>and select </a:t>
            </a:r>
            <a:r>
              <a:rPr lang="en-US" sz="1600" b="1" dirty="0"/>
              <a:t>Add </a:t>
            </a:r>
            <a:r>
              <a:rPr lang="en-US" sz="1600" b="1" dirty="0" smtClean="0"/>
              <a:t>Dataset</a:t>
            </a:r>
            <a:r>
              <a:rPr lang="en-US" sz="1600" dirty="0" smtClean="0"/>
              <a:t>.</a:t>
            </a: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2"/>
          <a:stretch>
            <a:fillRect/>
          </a:stretch>
        </p:blipFill>
        <p:spPr>
          <a:xfrm>
            <a:off x="3162300" y="3248025"/>
            <a:ext cx="2914650" cy="1943100"/>
          </a:xfrm>
          <a:prstGeom prst="rect">
            <a:avLst/>
          </a:prstGeom>
        </p:spPr>
      </p:pic>
      <p:cxnSp>
        <p:nvCxnSpPr>
          <p:cNvPr id="7" name="Straight Arrow Connector 6"/>
          <p:cNvCxnSpPr/>
          <p:nvPr/>
        </p:nvCxnSpPr>
        <p:spPr>
          <a:xfrm flipH="1">
            <a:off x="5361576" y="4647355"/>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73330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Create Dataset(s)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3600450"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In the Dataset Properties window</a:t>
            </a:r>
          </a:p>
          <a:p>
            <a:pPr marL="285750" lvl="0" indent="-285750">
              <a:buFont typeface="Arial" panose="020B0604020202020204" pitchFamily="34" charset="0"/>
              <a:buChar char="•"/>
            </a:pPr>
            <a:r>
              <a:rPr lang="en-US" sz="1400" dirty="0" smtClean="0"/>
              <a:t>Enter a descriptive name for the dataset</a:t>
            </a:r>
          </a:p>
          <a:p>
            <a:pPr marL="285750" lvl="0" indent="-285750">
              <a:buFont typeface="Arial" panose="020B0604020202020204" pitchFamily="34" charset="0"/>
              <a:buChar char="•"/>
            </a:pPr>
            <a:r>
              <a:rPr lang="en-US" sz="1400" dirty="0" smtClean="0"/>
              <a:t>Select </a:t>
            </a:r>
            <a:r>
              <a:rPr lang="en-US" sz="1400" i="1" dirty="0" smtClean="0"/>
              <a:t>Use a dataset embedded in my report</a:t>
            </a:r>
            <a:endParaRPr lang="en-US" sz="1400" dirty="0" smtClean="0"/>
          </a:p>
          <a:p>
            <a:pPr marL="285750" lvl="0" indent="-285750">
              <a:buFont typeface="Arial" panose="020B0604020202020204" pitchFamily="34" charset="0"/>
              <a:buChar char="•"/>
            </a:pPr>
            <a:r>
              <a:rPr lang="en-US" sz="1400" dirty="0" smtClean="0"/>
              <a:t>From the Data Source drop down list, select the Data Source that was created earlier</a:t>
            </a:r>
          </a:p>
          <a:p>
            <a:pPr marL="285750" lvl="0" indent="-285750">
              <a:buFont typeface="Arial" panose="020B0604020202020204" pitchFamily="34" charset="0"/>
              <a:buChar char="•"/>
            </a:pPr>
            <a:r>
              <a:rPr lang="en-US" sz="1400" dirty="0" smtClean="0"/>
              <a:t>Select </a:t>
            </a:r>
            <a:r>
              <a:rPr lang="en-US" sz="1400" i="1" dirty="0" smtClean="0"/>
              <a:t>Stored </a:t>
            </a:r>
            <a:r>
              <a:rPr lang="en-US" sz="1400" i="1" dirty="0" smtClean="0"/>
              <a:t>Procedure</a:t>
            </a:r>
            <a:r>
              <a:rPr lang="en-US" sz="1400" dirty="0" smtClean="0"/>
              <a:t> as the Query Type</a:t>
            </a:r>
          </a:p>
          <a:p>
            <a:pPr marL="285750" lvl="0" indent="-285750">
              <a:buFont typeface="Arial" panose="020B0604020202020204" pitchFamily="34" charset="0"/>
              <a:buChar char="•"/>
            </a:pPr>
            <a:r>
              <a:rPr lang="en-US" sz="1400" dirty="0" smtClean="0"/>
              <a:t>From the drop down list, select the Stored Procedure that contains the data for reporting </a:t>
            </a:r>
          </a:p>
          <a:p>
            <a:pPr marL="285750" lvl="0" indent="-285750">
              <a:buFont typeface="Arial" panose="020B0604020202020204" pitchFamily="34" charset="0"/>
              <a:buChar char="•"/>
            </a:pPr>
            <a:r>
              <a:rPr lang="en-US" sz="1400" dirty="0" smtClean="0"/>
              <a:t>Select </a:t>
            </a:r>
            <a:r>
              <a:rPr lang="en-US" sz="1400" b="1" dirty="0" smtClean="0"/>
              <a:t>OK</a:t>
            </a: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7" name="Picture 6"/>
          <p:cNvPicPr>
            <a:picLocks noChangeAspect="1"/>
          </p:cNvPicPr>
          <p:nvPr/>
        </p:nvPicPr>
        <p:blipFill>
          <a:blip r:embed="rId2"/>
          <a:stretch>
            <a:fillRect/>
          </a:stretch>
        </p:blipFill>
        <p:spPr>
          <a:xfrm>
            <a:off x="4447008" y="1941976"/>
            <a:ext cx="3868317" cy="3889340"/>
          </a:xfrm>
          <a:prstGeom prst="rect">
            <a:avLst/>
          </a:prstGeom>
        </p:spPr>
      </p:pic>
    </p:spTree>
    <p:extLst>
      <p:ext uri="{BB962C8B-B14F-4D97-AF65-F5344CB8AC3E}">
        <p14:creationId xmlns:p14="http://schemas.microsoft.com/office/powerpoint/2010/main" val="1328668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err="1" smtClean="0"/>
              <a:t>Report</a:t>
            </a:r>
            <a:r>
              <a:rPr lang="en-US" sz="1800" dirty="0" smtClean="0"/>
              <a:t> Items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4307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Data region – renders data from an underlying dataset</a:t>
            </a:r>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r>
              <a:rPr lang="en-US" sz="1600" dirty="0" smtClean="0"/>
              <a:t>Independent items – adds information and formatting to a report that is often not data related</a:t>
            </a: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graphicFrame>
        <p:nvGraphicFramePr>
          <p:cNvPr id="3" name="Table 2"/>
          <p:cNvGraphicFramePr>
            <a:graphicFrameLocks noGrp="1"/>
          </p:cNvGraphicFramePr>
          <p:nvPr>
            <p:extLst>
              <p:ext uri="{D42A27DB-BD31-4B8C-83A1-F6EECF244321}">
                <p14:modId xmlns:p14="http://schemas.microsoft.com/office/powerpoint/2010/main" val="3561843809"/>
              </p:ext>
            </p:extLst>
          </p:nvPr>
        </p:nvGraphicFramePr>
        <p:xfrm>
          <a:off x="866774" y="1776211"/>
          <a:ext cx="7410451" cy="1851544"/>
        </p:xfrm>
        <a:graphic>
          <a:graphicData uri="http://schemas.openxmlformats.org/drawingml/2006/table">
            <a:tbl>
              <a:tblPr firstRow="1" bandRow="1">
                <a:tableStyleId>{5C22544A-7EE6-4342-B048-85BDC9FD1C3A}</a:tableStyleId>
              </a:tblPr>
              <a:tblGrid>
                <a:gridCol w="1714501"/>
                <a:gridCol w="5695950"/>
              </a:tblGrid>
              <a:tr h="271664">
                <a:tc gridSpan="2">
                  <a:txBody>
                    <a:bodyPr/>
                    <a:lstStyle/>
                    <a:p>
                      <a:r>
                        <a:rPr lang="en-US" sz="1200" dirty="0" smtClean="0"/>
                        <a:t>Data Region</a:t>
                      </a:r>
                      <a:endParaRPr lang="en-US" sz="1200" dirty="0"/>
                    </a:p>
                  </a:txBody>
                  <a:tcPr/>
                </a:tc>
                <a:tc hMerge="1">
                  <a:txBody>
                    <a:bodyPr/>
                    <a:lstStyle/>
                    <a:p>
                      <a:endParaRPr lang="en-US" dirty="0"/>
                    </a:p>
                  </a:txBody>
                  <a:tcPr/>
                </a:tc>
              </a:tr>
              <a:tr h="297064">
                <a:tc>
                  <a:txBody>
                    <a:bodyPr/>
                    <a:lstStyle/>
                    <a:p>
                      <a:r>
                        <a:rPr lang="en-US" sz="1200" dirty="0" smtClean="0"/>
                        <a:t>List (</a:t>
                      </a:r>
                      <a:r>
                        <a:rPr lang="en-US" sz="1200" dirty="0" err="1" smtClean="0"/>
                        <a:t>Tablix</a:t>
                      </a:r>
                      <a:r>
                        <a:rPr lang="en-US" sz="1200" dirty="0" smtClean="0"/>
                        <a:t>)</a:t>
                      </a:r>
                      <a:endParaRPr lang="en-US" sz="1200" dirty="0"/>
                    </a:p>
                  </a:txBody>
                  <a:tcPr/>
                </a:tc>
                <a:tc>
                  <a:txBody>
                    <a:bodyPr/>
                    <a:lstStyle/>
                    <a:p>
                      <a:r>
                        <a:rPr lang="en-US" sz="1200" dirty="0" smtClean="0"/>
                        <a:t>Presents data arranged in a free-form fashion</a:t>
                      </a:r>
                      <a:endParaRPr lang="en-US" sz="1200" dirty="0"/>
                    </a:p>
                  </a:txBody>
                  <a:tcPr/>
                </a:tc>
              </a:tr>
              <a:tr h="266700">
                <a:tc>
                  <a:txBody>
                    <a:bodyPr/>
                    <a:lstStyle/>
                    <a:p>
                      <a:r>
                        <a:rPr lang="en-US" sz="1200" dirty="0" smtClean="0"/>
                        <a:t>Table (</a:t>
                      </a:r>
                      <a:r>
                        <a:rPr lang="en-US" sz="1200" dirty="0" err="1" smtClean="0"/>
                        <a:t>Tablix</a:t>
                      </a:r>
                      <a:r>
                        <a:rPr lang="en-US" sz="1200" dirty="0" smtClean="0"/>
                        <a:t>)</a:t>
                      </a:r>
                      <a:endParaRPr lang="en-US" sz="1200" dirty="0"/>
                    </a:p>
                  </a:txBody>
                  <a:tcPr/>
                </a:tc>
                <a:tc>
                  <a:txBody>
                    <a:bodyPr/>
                    <a:lstStyle/>
                    <a:p>
                      <a:r>
                        <a:rPr lang="en-US" sz="1200" dirty="0" smtClean="0"/>
                        <a:t>Presents data in</a:t>
                      </a:r>
                      <a:r>
                        <a:rPr lang="en-US" sz="1200" baseline="0" dirty="0" smtClean="0"/>
                        <a:t> a row-by-row format</a:t>
                      </a:r>
                      <a:endParaRPr lang="en-US" sz="1200" dirty="0"/>
                    </a:p>
                  </a:txBody>
                  <a:tcPr/>
                </a:tc>
              </a:tr>
              <a:tr h="370840">
                <a:tc>
                  <a:txBody>
                    <a:bodyPr/>
                    <a:lstStyle/>
                    <a:p>
                      <a:r>
                        <a:rPr lang="en-US" sz="1200" dirty="0" smtClean="0"/>
                        <a:t>Matrix</a:t>
                      </a:r>
                      <a:r>
                        <a:rPr lang="en-US" sz="1200" baseline="0" dirty="0" smtClean="0"/>
                        <a:t> (</a:t>
                      </a:r>
                      <a:r>
                        <a:rPr lang="en-US" sz="1200" baseline="0" dirty="0" err="1" smtClean="0"/>
                        <a:t>Tablix</a:t>
                      </a:r>
                      <a:r>
                        <a:rPr lang="en-US" sz="1200" baseline="0" dirty="0" smtClean="0"/>
                        <a:t>)</a:t>
                      </a:r>
                      <a:endParaRPr lang="en-US" sz="1200" dirty="0"/>
                    </a:p>
                  </a:txBody>
                  <a:tcPr/>
                </a:tc>
                <a:tc>
                  <a:txBody>
                    <a:bodyPr/>
                    <a:lstStyle/>
                    <a:p>
                      <a:r>
                        <a:rPr lang="en-US" sz="1200" dirty="0" smtClean="0"/>
                        <a:t>Also know as a crosstab, contains both columns and rows that expand to accommodate data</a:t>
                      </a:r>
                      <a:endParaRPr lang="en-US" sz="1200" dirty="0"/>
                    </a:p>
                  </a:txBody>
                  <a:tcPr/>
                </a:tc>
              </a:tr>
              <a:tr h="268605">
                <a:tc>
                  <a:txBody>
                    <a:bodyPr/>
                    <a:lstStyle/>
                    <a:p>
                      <a:r>
                        <a:rPr lang="en-US" sz="1200" dirty="0" smtClean="0"/>
                        <a:t>Chart</a:t>
                      </a:r>
                      <a:endParaRPr lang="en-US" sz="1200" dirty="0"/>
                    </a:p>
                  </a:txBody>
                  <a:tcPr/>
                </a:tc>
                <a:tc>
                  <a:txBody>
                    <a:bodyPr/>
                    <a:lstStyle/>
                    <a:p>
                      <a:r>
                        <a:rPr lang="en-US" sz="1200" dirty="0" smtClean="0"/>
                        <a:t>Presents data graphically</a:t>
                      </a:r>
                      <a:endParaRPr lang="en-US" sz="1200" dirty="0"/>
                    </a:p>
                  </a:txBody>
                  <a:tcPr/>
                </a:tc>
              </a:tr>
              <a:tr h="251460">
                <a:tc>
                  <a:txBody>
                    <a:bodyPr/>
                    <a:lstStyle/>
                    <a:p>
                      <a:r>
                        <a:rPr lang="en-US" sz="1200" dirty="0" smtClean="0"/>
                        <a:t>Gauge</a:t>
                      </a:r>
                      <a:endParaRPr lang="en-US" sz="1200" dirty="0"/>
                    </a:p>
                  </a:txBody>
                  <a:tcPr/>
                </a:tc>
                <a:tc>
                  <a:txBody>
                    <a:bodyPr/>
                    <a:lstStyle/>
                    <a:p>
                      <a:r>
                        <a:rPr lang="en-US" sz="1200" dirty="0" smtClean="0"/>
                        <a:t>Displays an indicator within a range</a:t>
                      </a:r>
                      <a:r>
                        <a:rPr lang="en-US" sz="1200" baseline="0" dirty="0" smtClean="0"/>
                        <a:t> of values</a:t>
                      </a:r>
                      <a:endParaRPr lang="en-US" sz="12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22739843"/>
              </p:ext>
            </p:extLst>
          </p:nvPr>
        </p:nvGraphicFramePr>
        <p:xfrm>
          <a:off x="866774" y="4347846"/>
          <a:ext cx="7410451" cy="2011680"/>
        </p:xfrm>
        <a:graphic>
          <a:graphicData uri="http://schemas.openxmlformats.org/drawingml/2006/table">
            <a:tbl>
              <a:tblPr firstRow="1" bandRow="1">
                <a:tableStyleId>{5C22544A-7EE6-4342-B048-85BDC9FD1C3A}</a:tableStyleId>
              </a:tblPr>
              <a:tblGrid>
                <a:gridCol w="1714501"/>
                <a:gridCol w="5695950"/>
              </a:tblGrid>
              <a:tr h="260350">
                <a:tc gridSpan="2">
                  <a:txBody>
                    <a:bodyPr/>
                    <a:lstStyle/>
                    <a:p>
                      <a:r>
                        <a:rPr lang="en-US" sz="1200" dirty="0" smtClean="0"/>
                        <a:t>Independent Items</a:t>
                      </a:r>
                      <a:endParaRPr lang="en-US" sz="1200" dirty="0"/>
                    </a:p>
                  </a:txBody>
                  <a:tcPr/>
                </a:tc>
                <a:tc hMerge="1">
                  <a:txBody>
                    <a:bodyPr/>
                    <a:lstStyle/>
                    <a:p>
                      <a:endParaRPr lang="en-US" dirty="0"/>
                    </a:p>
                  </a:txBody>
                  <a:tcPr/>
                </a:tc>
              </a:tr>
              <a:tr h="370840">
                <a:tc>
                  <a:txBody>
                    <a:bodyPr/>
                    <a:lstStyle/>
                    <a:p>
                      <a:r>
                        <a:rPr lang="en-US" sz="1200" dirty="0" smtClean="0"/>
                        <a:t>Line</a:t>
                      </a:r>
                      <a:endParaRPr lang="en-US" sz="1200" dirty="0"/>
                    </a:p>
                  </a:txBody>
                  <a:tcPr/>
                </a:tc>
                <a:tc>
                  <a:txBody>
                    <a:bodyPr/>
                    <a:lstStyle/>
                    <a:p>
                      <a:r>
                        <a:rPr lang="en-US" sz="1200" dirty="0" smtClean="0"/>
                        <a:t>Horizontal, vertical, and diagonal lines can be added to a report to provide</a:t>
                      </a:r>
                      <a:r>
                        <a:rPr lang="en-US" sz="1200" baseline="0" dirty="0" smtClean="0"/>
                        <a:t> emphasis or separation of data</a:t>
                      </a:r>
                      <a:endParaRPr lang="en-US" sz="1200" dirty="0"/>
                    </a:p>
                  </a:txBody>
                  <a:tcPr/>
                </a:tc>
              </a:tr>
              <a:tr h="237773">
                <a:tc>
                  <a:txBody>
                    <a:bodyPr/>
                    <a:lstStyle/>
                    <a:p>
                      <a:r>
                        <a:rPr lang="en-US" sz="1200" dirty="0" smtClean="0"/>
                        <a:t>Textbox</a:t>
                      </a:r>
                      <a:endParaRPr lang="en-US" sz="1200" dirty="0"/>
                    </a:p>
                  </a:txBody>
                  <a:tcPr/>
                </a:tc>
                <a:tc>
                  <a:txBody>
                    <a:bodyPr/>
                    <a:lstStyle/>
                    <a:p>
                      <a:r>
                        <a:rPr lang="en-US" sz="1200" dirty="0" smtClean="0"/>
                        <a:t>Allows for entry of additional information</a:t>
                      </a:r>
                      <a:endParaRPr lang="en-US" sz="1200" dirty="0"/>
                    </a:p>
                  </a:txBody>
                  <a:tcPr/>
                </a:tc>
              </a:tr>
              <a:tr h="249203">
                <a:tc>
                  <a:txBody>
                    <a:bodyPr/>
                    <a:lstStyle/>
                    <a:p>
                      <a:r>
                        <a:rPr lang="en-US" sz="1200" dirty="0" smtClean="0"/>
                        <a:t>Image</a:t>
                      </a:r>
                      <a:endParaRPr lang="en-US" sz="1200" dirty="0"/>
                    </a:p>
                  </a:txBody>
                  <a:tcPr/>
                </a:tc>
                <a:tc>
                  <a:txBody>
                    <a:bodyPr/>
                    <a:lstStyle/>
                    <a:p>
                      <a:r>
                        <a:rPr lang="en-US" sz="1200" dirty="0" smtClean="0"/>
                        <a:t>Allow for an image to be placed on reports</a:t>
                      </a:r>
                      <a:endParaRPr lang="en-US" sz="1200" dirty="0"/>
                    </a:p>
                  </a:txBody>
                  <a:tcPr/>
                </a:tc>
              </a:tr>
              <a:tr h="370840">
                <a:tc>
                  <a:txBody>
                    <a:bodyPr/>
                    <a:lstStyle/>
                    <a:p>
                      <a:r>
                        <a:rPr lang="en-US" sz="1200" dirty="0" smtClean="0"/>
                        <a:t>Rectangles</a:t>
                      </a:r>
                      <a:endParaRPr lang="en-US" sz="1200" dirty="0"/>
                    </a:p>
                  </a:txBody>
                  <a:tcPr/>
                </a:tc>
                <a:tc>
                  <a:txBody>
                    <a:bodyPr/>
                    <a:lstStyle/>
                    <a:p>
                      <a:r>
                        <a:rPr lang="en-US" sz="1200" dirty="0" smtClean="0"/>
                        <a:t>Like lines, can be added</a:t>
                      </a:r>
                      <a:r>
                        <a:rPr lang="en-US" sz="1200" baseline="0" dirty="0" smtClean="0"/>
                        <a:t> to provide emphasis to data and can also contain other report items</a:t>
                      </a:r>
                      <a:endParaRPr lang="en-US" sz="1200" dirty="0"/>
                    </a:p>
                  </a:txBody>
                  <a:tcPr/>
                </a:tc>
              </a:tr>
              <a:tr h="251108">
                <a:tc>
                  <a:txBody>
                    <a:bodyPr/>
                    <a:lstStyle/>
                    <a:p>
                      <a:r>
                        <a:rPr lang="en-US" sz="1200" dirty="0" err="1" smtClean="0"/>
                        <a:t>Subreports</a:t>
                      </a:r>
                      <a:endParaRPr lang="en-US" sz="1200" dirty="0"/>
                    </a:p>
                  </a:txBody>
                  <a:tcPr/>
                </a:tc>
                <a:tc>
                  <a:txBody>
                    <a:bodyPr/>
                    <a:lstStyle/>
                    <a:p>
                      <a:r>
                        <a:rPr lang="en-US" sz="1200" dirty="0" smtClean="0"/>
                        <a:t>Are additional</a:t>
                      </a:r>
                      <a:r>
                        <a:rPr lang="en-US" sz="1200" baseline="0" dirty="0" smtClean="0"/>
                        <a:t> reports that are included on a report to offer supporting data</a:t>
                      </a:r>
                      <a:endParaRPr lang="en-US" sz="1200" dirty="0"/>
                    </a:p>
                  </a:txBody>
                  <a:tcPr/>
                </a:tc>
              </a:tr>
            </a:tbl>
          </a:graphicData>
        </a:graphic>
      </p:graphicFrame>
    </p:spTree>
    <p:extLst>
      <p:ext uri="{BB962C8B-B14F-4D97-AF65-F5344CB8AC3E}">
        <p14:creationId xmlns:p14="http://schemas.microsoft.com/office/powerpoint/2010/main" val="2406070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Common Aggregate Functions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graphicFrame>
        <p:nvGraphicFramePr>
          <p:cNvPr id="3" name="Table 2"/>
          <p:cNvGraphicFramePr>
            <a:graphicFrameLocks noGrp="1"/>
          </p:cNvGraphicFramePr>
          <p:nvPr>
            <p:extLst>
              <p:ext uri="{D42A27DB-BD31-4B8C-83A1-F6EECF244321}">
                <p14:modId xmlns:p14="http://schemas.microsoft.com/office/powerpoint/2010/main" val="3045140055"/>
              </p:ext>
            </p:extLst>
          </p:nvPr>
        </p:nvGraphicFramePr>
        <p:xfrm>
          <a:off x="866774" y="2071486"/>
          <a:ext cx="7410451" cy="3053080"/>
        </p:xfrm>
        <a:graphic>
          <a:graphicData uri="http://schemas.openxmlformats.org/drawingml/2006/table">
            <a:tbl>
              <a:tblPr firstRow="1" bandRow="1">
                <a:tableStyleId>{5C22544A-7EE6-4342-B048-85BDC9FD1C3A}</a:tableStyleId>
              </a:tblPr>
              <a:tblGrid>
                <a:gridCol w="1714501"/>
                <a:gridCol w="5695950"/>
              </a:tblGrid>
              <a:tr h="271664">
                <a:tc gridSpan="2">
                  <a:txBody>
                    <a:bodyPr/>
                    <a:lstStyle/>
                    <a:p>
                      <a:r>
                        <a:rPr lang="en-US" sz="1600" dirty="0" smtClean="0"/>
                        <a:t>Aggregate</a:t>
                      </a:r>
                      <a:r>
                        <a:rPr lang="en-US" sz="1600" baseline="0" dirty="0" smtClean="0"/>
                        <a:t> Functions</a:t>
                      </a:r>
                      <a:endParaRPr lang="en-US" sz="1600" dirty="0"/>
                    </a:p>
                  </a:txBody>
                  <a:tcPr/>
                </a:tc>
                <a:tc hMerge="1">
                  <a:txBody>
                    <a:bodyPr/>
                    <a:lstStyle/>
                    <a:p>
                      <a:endParaRPr lang="en-US" dirty="0"/>
                    </a:p>
                  </a:txBody>
                  <a:tcPr/>
                </a:tc>
              </a:tr>
              <a:tr h="297064">
                <a:tc>
                  <a:txBody>
                    <a:bodyPr/>
                    <a:lstStyle/>
                    <a:p>
                      <a:r>
                        <a:rPr lang="en-US" sz="1600" dirty="0" err="1" smtClean="0"/>
                        <a:t>Avg</a:t>
                      </a:r>
                      <a:endParaRPr lang="en-US" sz="1600" dirty="0"/>
                    </a:p>
                  </a:txBody>
                  <a:tcPr/>
                </a:tc>
                <a:tc>
                  <a:txBody>
                    <a:bodyPr/>
                    <a:lstStyle/>
                    <a:p>
                      <a:r>
                        <a:rPr lang="en-US" sz="1600" dirty="0" smtClean="0"/>
                        <a:t>Average</a:t>
                      </a:r>
                      <a:r>
                        <a:rPr lang="en-US" sz="1600" baseline="0" dirty="0" smtClean="0"/>
                        <a:t> of non-null values</a:t>
                      </a:r>
                      <a:endParaRPr lang="en-US" sz="1600" dirty="0"/>
                    </a:p>
                  </a:txBody>
                  <a:tcPr/>
                </a:tc>
              </a:tr>
              <a:tr h="266700">
                <a:tc>
                  <a:txBody>
                    <a:bodyPr/>
                    <a:lstStyle/>
                    <a:p>
                      <a:r>
                        <a:rPr lang="en-US" sz="1600" dirty="0" smtClean="0"/>
                        <a:t>Count</a:t>
                      </a:r>
                      <a:endParaRPr lang="en-US" sz="1600" dirty="0"/>
                    </a:p>
                  </a:txBody>
                  <a:tcPr/>
                </a:tc>
                <a:tc>
                  <a:txBody>
                    <a:bodyPr/>
                    <a:lstStyle/>
                    <a:p>
                      <a:r>
                        <a:rPr lang="en-US" sz="1600" dirty="0" smtClean="0"/>
                        <a:t>Count of values</a:t>
                      </a:r>
                      <a:endParaRPr lang="en-US" sz="1600" dirty="0"/>
                    </a:p>
                  </a:txBody>
                  <a:tcPr/>
                </a:tc>
              </a:tr>
              <a:tr h="370840">
                <a:tc>
                  <a:txBody>
                    <a:bodyPr/>
                    <a:lstStyle/>
                    <a:p>
                      <a:r>
                        <a:rPr lang="en-US" sz="1600" dirty="0" err="1" smtClean="0"/>
                        <a:t>CountDistinct</a:t>
                      </a:r>
                      <a:endParaRPr lang="en-US" sz="1600" dirty="0"/>
                    </a:p>
                  </a:txBody>
                  <a:tcPr/>
                </a:tc>
                <a:tc>
                  <a:txBody>
                    <a:bodyPr/>
                    <a:lstStyle/>
                    <a:p>
                      <a:r>
                        <a:rPr lang="en-US" sz="1600" dirty="0" smtClean="0"/>
                        <a:t>Count of</a:t>
                      </a:r>
                      <a:r>
                        <a:rPr lang="en-US" sz="1600" baseline="0" dirty="0" smtClean="0"/>
                        <a:t> all distinct values</a:t>
                      </a:r>
                      <a:endParaRPr lang="en-US" sz="1600" dirty="0"/>
                    </a:p>
                  </a:txBody>
                  <a:tcPr/>
                </a:tc>
              </a:tr>
              <a:tr h="268605">
                <a:tc>
                  <a:txBody>
                    <a:bodyPr/>
                    <a:lstStyle/>
                    <a:p>
                      <a:r>
                        <a:rPr lang="en-US" sz="1600" dirty="0" err="1" smtClean="0"/>
                        <a:t>CountRows</a:t>
                      </a:r>
                      <a:endParaRPr lang="en-US" sz="1600" dirty="0"/>
                    </a:p>
                  </a:txBody>
                  <a:tcPr/>
                </a:tc>
                <a:tc>
                  <a:txBody>
                    <a:bodyPr/>
                    <a:lstStyle/>
                    <a:p>
                      <a:r>
                        <a:rPr lang="en-US" sz="1600" dirty="0" smtClean="0"/>
                        <a:t>Count of rows within the specified scope</a:t>
                      </a:r>
                      <a:endParaRPr lang="en-US" sz="1600" dirty="0"/>
                    </a:p>
                  </a:txBody>
                  <a:tcPr/>
                </a:tc>
              </a:tr>
              <a:tr h="251460">
                <a:tc>
                  <a:txBody>
                    <a:bodyPr/>
                    <a:lstStyle/>
                    <a:p>
                      <a:r>
                        <a:rPr lang="en-US" sz="1600" dirty="0" smtClean="0"/>
                        <a:t>First</a:t>
                      </a:r>
                      <a:endParaRPr lang="en-US" sz="1600" dirty="0"/>
                    </a:p>
                  </a:txBody>
                  <a:tcPr/>
                </a:tc>
                <a:tc>
                  <a:txBody>
                    <a:bodyPr/>
                    <a:lstStyle/>
                    <a:p>
                      <a:r>
                        <a:rPr lang="en-US" sz="1600" dirty="0" smtClean="0"/>
                        <a:t>First value</a:t>
                      </a:r>
                      <a:endParaRPr lang="en-US" sz="1600" dirty="0"/>
                    </a:p>
                  </a:txBody>
                  <a:tcPr/>
                </a:tc>
              </a:tr>
              <a:tr h="251460">
                <a:tc>
                  <a:txBody>
                    <a:bodyPr/>
                    <a:lstStyle/>
                    <a:p>
                      <a:r>
                        <a:rPr lang="en-US" sz="1600" dirty="0" smtClean="0"/>
                        <a:t>Min</a:t>
                      </a:r>
                      <a:endParaRPr lang="en-US" sz="1600" dirty="0"/>
                    </a:p>
                  </a:txBody>
                  <a:tcPr/>
                </a:tc>
                <a:tc>
                  <a:txBody>
                    <a:bodyPr/>
                    <a:lstStyle/>
                    <a:p>
                      <a:r>
                        <a:rPr lang="en-US" sz="1600" dirty="0" smtClean="0"/>
                        <a:t>Minimum non-null vale</a:t>
                      </a:r>
                      <a:endParaRPr lang="en-US" sz="1600" dirty="0"/>
                    </a:p>
                  </a:txBody>
                  <a:tcPr/>
                </a:tc>
              </a:tr>
              <a:tr h="251460">
                <a:tc>
                  <a:txBody>
                    <a:bodyPr/>
                    <a:lstStyle/>
                    <a:p>
                      <a:r>
                        <a:rPr lang="en-US" sz="1600" dirty="0" err="1" smtClean="0"/>
                        <a:t>RunningValue</a:t>
                      </a:r>
                      <a:endParaRPr lang="en-US" sz="1600" dirty="0"/>
                    </a:p>
                  </a:txBody>
                  <a:tcPr/>
                </a:tc>
                <a:tc>
                  <a:txBody>
                    <a:bodyPr/>
                    <a:lstStyle/>
                    <a:p>
                      <a:r>
                        <a:rPr lang="en-US" sz="1600" dirty="0" smtClean="0"/>
                        <a:t>Running aggregate (specify function)</a:t>
                      </a:r>
                      <a:endParaRPr lang="en-US" sz="1600" dirty="0"/>
                    </a:p>
                  </a:txBody>
                  <a:tcPr/>
                </a:tc>
              </a:tr>
              <a:tr h="251460">
                <a:tc>
                  <a:txBody>
                    <a:bodyPr/>
                    <a:lstStyle/>
                    <a:p>
                      <a:r>
                        <a:rPr lang="en-US" sz="1600" dirty="0" err="1" smtClean="0"/>
                        <a:t>StDev</a:t>
                      </a:r>
                      <a:endParaRPr lang="en-US" sz="1600" dirty="0"/>
                    </a:p>
                  </a:txBody>
                  <a:tcPr/>
                </a:tc>
                <a:tc>
                  <a:txBody>
                    <a:bodyPr/>
                    <a:lstStyle/>
                    <a:p>
                      <a:r>
                        <a:rPr lang="en-US" sz="1600" dirty="0" smtClean="0"/>
                        <a:t>Standard deviation of non-null values</a:t>
                      </a:r>
                      <a:endParaRPr lang="en-US" sz="1600" dirty="0"/>
                    </a:p>
                  </a:txBody>
                  <a:tcPr/>
                </a:tc>
              </a:tr>
            </a:tbl>
          </a:graphicData>
        </a:graphic>
      </p:graphicFrame>
    </p:spTree>
    <p:extLst>
      <p:ext uri="{BB962C8B-B14F-4D97-AF65-F5344CB8AC3E}">
        <p14:creationId xmlns:p14="http://schemas.microsoft.com/office/powerpoint/2010/main" val="350753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Table Data Region</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In the Toolbox window on the right, select </a:t>
            </a:r>
            <a:r>
              <a:rPr lang="en-US" sz="1600" b="1" dirty="0" smtClean="0"/>
              <a:t>Table</a:t>
            </a:r>
            <a:r>
              <a:rPr lang="en-US" sz="1600" dirty="0" smtClean="0"/>
              <a:t> and place on the report design area.</a:t>
            </a: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2"/>
          <a:stretch>
            <a:fillRect/>
          </a:stretch>
        </p:blipFill>
        <p:spPr>
          <a:xfrm>
            <a:off x="762001" y="2709896"/>
            <a:ext cx="2924173" cy="3655216"/>
          </a:xfrm>
          <a:prstGeom prst="rect">
            <a:avLst/>
          </a:prstGeom>
        </p:spPr>
      </p:pic>
      <p:pic>
        <p:nvPicPr>
          <p:cNvPr id="4" name="Picture 3"/>
          <p:cNvPicPr>
            <a:picLocks noChangeAspect="1"/>
          </p:cNvPicPr>
          <p:nvPr/>
        </p:nvPicPr>
        <p:blipFill>
          <a:blip r:embed="rId3"/>
          <a:stretch>
            <a:fillRect/>
          </a:stretch>
        </p:blipFill>
        <p:spPr>
          <a:xfrm>
            <a:off x="3827807" y="3587386"/>
            <a:ext cx="4296778" cy="1622789"/>
          </a:xfrm>
          <a:prstGeom prst="rect">
            <a:avLst/>
          </a:prstGeom>
        </p:spPr>
      </p:pic>
      <p:cxnSp>
        <p:nvCxnSpPr>
          <p:cNvPr id="7" name="Straight Arrow Connector 6"/>
          <p:cNvCxnSpPr/>
          <p:nvPr/>
        </p:nvCxnSpPr>
        <p:spPr>
          <a:xfrm>
            <a:off x="485775" y="3333750"/>
            <a:ext cx="484776" cy="470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50243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Table Data Region</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Start populating the table with appropriate fields by dragging the data columns from the dataset to the table.</a:t>
            </a: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7" name="Picture 6"/>
          <p:cNvPicPr>
            <a:picLocks noChangeAspect="1"/>
          </p:cNvPicPr>
          <p:nvPr/>
        </p:nvPicPr>
        <p:blipFill>
          <a:blip r:embed="rId2"/>
          <a:stretch>
            <a:fillRect/>
          </a:stretch>
        </p:blipFill>
        <p:spPr>
          <a:xfrm>
            <a:off x="1604568" y="3206050"/>
            <a:ext cx="5649113" cy="1686160"/>
          </a:xfrm>
          <a:prstGeom prst="rect">
            <a:avLst/>
          </a:prstGeom>
        </p:spPr>
      </p:pic>
    </p:spTree>
    <p:extLst>
      <p:ext uri="{BB962C8B-B14F-4D97-AF65-F5344CB8AC3E}">
        <p14:creationId xmlns:p14="http://schemas.microsoft.com/office/powerpoint/2010/main" val="1950189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Use Aggregate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Add an aggregate and label to the Table footer listing the count of patients.</a:t>
            </a:r>
          </a:p>
          <a:p>
            <a:pPr lvl="0"/>
            <a:endParaRPr lang="en-US" sz="1600" dirty="0"/>
          </a:p>
          <a:p>
            <a:pPr lvl="0"/>
            <a:r>
              <a:rPr lang="en-US" sz="1600" dirty="0" smtClean="0"/>
              <a:t>Create Table footer if it doesn’t exist</a:t>
            </a:r>
          </a:p>
          <a:p>
            <a:pPr lvl="0"/>
            <a:endParaRPr lang="en-US" sz="1600" dirty="0"/>
          </a:p>
          <a:p>
            <a:pPr marL="285750" lvl="0" indent="-285750">
              <a:buFont typeface="Arial" panose="020B0604020202020204" pitchFamily="34" charset="0"/>
              <a:buChar char="•"/>
            </a:pPr>
            <a:r>
              <a:rPr lang="en-US" sz="1400" dirty="0" smtClean="0"/>
              <a:t>Right-click on the detail row</a:t>
            </a:r>
          </a:p>
          <a:p>
            <a:pPr marL="285750" lvl="0" indent="-285750">
              <a:buFont typeface="Arial" panose="020B0604020202020204" pitchFamily="34" charset="0"/>
              <a:buChar char="•"/>
            </a:pPr>
            <a:r>
              <a:rPr lang="en-US" sz="1400" dirty="0" smtClean="0"/>
              <a:t>Select </a:t>
            </a:r>
            <a:r>
              <a:rPr lang="en-US" sz="1400" b="1" dirty="0" smtClean="0"/>
              <a:t>Insert Row</a:t>
            </a:r>
          </a:p>
          <a:p>
            <a:pPr marL="285750" lvl="0" indent="-285750">
              <a:buFont typeface="Arial" panose="020B0604020202020204" pitchFamily="34" charset="0"/>
              <a:buChar char="•"/>
            </a:pPr>
            <a:r>
              <a:rPr lang="en-US" sz="1400" dirty="0" smtClean="0"/>
              <a:t>Select </a:t>
            </a:r>
            <a:r>
              <a:rPr lang="en-US" sz="1400" b="1" dirty="0" smtClean="0"/>
              <a:t>Outside Group - Below</a:t>
            </a: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2"/>
          <a:stretch>
            <a:fillRect/>
          </a:stretch>
        </p:blipFill>
        <p:spPr>
          <a:xfrm>
            <a:off x="2354057" y="4333868"/>
            <a:ext cx="4624388" cy="1990733"/>
          </a:xfrm>
          <a:prstGeom prst="rect">
            <a:avLst/>
          </a:prstGeom>
        </p:spPr>
      </p:pic>
      <p:cxnSp>
        <p:nvCxnSpPr>
          <p:cNvPr id="7" name="Straight Arrow Connector 6"/>
          <p:cNvCxnSpPr/>
          <p:nvPr/>
        </p:nvCxnSpPr>
        <p:spPr>
          <a:xfrm flipH="1">
            <a:off x="5138238" y="5409316"/>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9383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Use Aggregate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Create the label by selecting a cell and directly typing the description for the label.</a:t>
            </a:r>
          </a:p>
          <a:p>
            <a:pPr lvl="0"/>
            <a:endParaRPr lang="en-US" sz="1600" dirty="0"/>
          </a:p>
          <a:p>
            <a:pPr lvl="0"/>
            <a:r>
              <a:rPr lang="en-US" sz="1600" b="1" dirty="0" smtClean="0"/>
              <a:t>Note:</a:t>
            </a:r>
            <a:r>
              <a:rPr lang="en-US" sz="1600" dirty="0" smtClean="0"/>
              <a:t> The table control has some of the same capabilities as Excel, so you have the option to merge and split cells.</a:t>
            </a:r>
            <a:endParaRPr lang="en-US" sz="1600" b="1"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4" name="Picture 3"/>
          <p:cNvPicPr>
            <a:picLocks noChangeAspect="1"/>
          </p:cNvPicPr>
          <p:nvPr/>
        </p:nvPicPr>
        <p:blipFill>
          <a:blip r:embed="rId2"/>
          <a:stretch>
            <a:fillRect/>
          </a:stretch>
        </p:blipFill>
        <p:spPr>
          <a:xfrm>
            <a:off x="1709737" y="3833814"/>
            <a:ext cx="5657850" cy="1762125"/>
          </a:xfrm>
          <a:prstGeom prst="rect">
            <a:avLst/>
          </a:prstGeom>
        </p:spPr>
      </p:pic>
      <p:cxnSp>
        <p:nvCxnSpPr>
          <p:cNvPr id="7" name="Straight Arrow Connector 6"/>
          <p:cNvCxnSpPr/>
          <p:nvPr/>
        </p:nvCxnSpPr>
        <p:spPr>
          <a:xfrm flipH="1" flipV="1">
            <a:off x="5266326" y="4947026"/>
            <a:ext cx="943974" cy="8013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73923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Use Aggregate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To place the aggregate next to the label field that was previously created, an expression will need to be used.</a:t>
            </a:r>
          </a:p>
          <a:p>
            <a:pPr lvl="0"/>
            <a:endParaRPr lang="en-US" sz="1600" dirty="0"/>
          </a:p>
          <a:p>
            <a:pPr lvl="0"/>
            <a:r>
              <a:rPr lang="en-US" sz="1600" dirty="0" smtClean="0"/>
              <a:t>Right-click on the field and select </a:t>
            </a:r>
            <a:r>
              <a:rPr lang="en-US" sz="1600" b="1" dirty="0" smtClean="0"/>
              <a:t>Expression</a:t>
            </a:r>
            <a:r>
              <a:rPr lang="en-US" sz="1600" dirty="0" smtClean="0"/>
              <a:t>.</a:t>
            </a:r>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2"/>
          <a:stretch>
            <a:fillRect/>
          </a:stretch>
        </p:blipFill>
        <p:spPr>
          <a:xfrm>
            <a:off x="1971675" y="3036293"/>
            <a:ext cx="4562475" cy="3516908"/>
          </a:xfrm>
          <a:prstGeom prst="rect">
            <a:avLst/>
          </a:prstGeom>
        </p:spPr>
      </p:pic>
      <p:cxnSp>
        <p:nvCxnSpPr>
          <p:cNvPr id="7" name="Straight Arrow Connector 6"/>
          <p:cNvCxnSpPr/>
          <p:nvPr/>
        </p:nvCxnSpPr>
        <p:spPr>
          <a:xfrm flipH="1">
            <a:off x="6218826" y="4561630"/>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416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Use Aggregate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In the Expression window, enter the aggregate expression to count the number of patients using the field </a:t>
            </a:r>
            <a:r>
              <a:rPr lang="en-US" sz="1600" dirty="0" err="1" smtClean="0"/>
              <a:t>AccountNumber</a:t>
            </a:r>
            <a:r>
              <a:rPr lang="en-US" sz="1600" dirty="0" smtClean="0"/>
              <a:t> and press </a:t>
            </a:r>
            <a:r>
              <a:rPr lang="en-US" sz="1600" b="1" dirty="0" smtClean="0"/>
              <a:t>OK</a:t>
            </a:r>
            <a:r>
              <a:rPr lang="en-US" sz="1600" dirty="0" smtClean="0"/>
              <a:t>.</a:t>
            </a:r>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4" name="Picture 3"/>
          <p:cNvPicPr>
            <a:picLocks noChangeAspect="1"/>
          </p:cNvPicPr>
          <p:nvPr/>
        </p:nvPicPr>
        <p:blipFill>
          <a:blip r:embed="rId2"/>
          <a:stretch>
            <a:fillRect/>
          </a:stretch>
        </p:blipFill>
        <p:spPr>
          <a:xfrm>
            <a:off x="2199798" y="2280544"/>
            <a:ext cx="4534378" cy="4205982"/>
          </a:xfrm>
          <a:prstGeom prst="rect">
            <a:avLst/>
          </a:prstGeom>
        </p:spPr>
      </p:pic>
    </p:spTree>
    <p:extLst>
      <p:ext uri="{BB962C8B-B14F-4D97-AF65-F5344CB8AC3E}">
        <p14:creationId xmlns:p14="http://schemas.microsoft.com/office/powerpoint/2010/main" val="3777307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topics</a:t>
            </a:r>
            <a:br>
              <a:rPr lang="en-US" dirty="0" smtClean="0"/>
            </a:br>
            <a:endParaRPr lang="en-US" sz="2000" dirty="0"/>
          </a:p>
        </p:txBody>
      </p:sp>
      <p:sp>
        <p:nvSpPr>
          <p:cNvPr id="5" name="Text Placeholder 2"/>
          <p:cNvSpPr>
            <a:spLocks noGrp="1"/>
          </p:cNvSpPr>
          <p:nvPr>
            <p:ph idx="1"/>
          </p:nvPr>
        </p:nvSpPr>
        <p:spPr>
          <a:xfrm>
            <a:off x="761998" y="1610174"/>
            <a:ext cx="7517477" cy="4446514"/>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dirty="0" smtClean="0">
                <a:latin typeface="Verdana"/>
              </a:rPr>
              <a:t>During this training session, the following topics will be covered</a:t>
            </a:r>
          </a:p>
          <a:p>
            <a:pPr lvl="1">
              <a:spcBef>
                <a:spcPts val="600"/>
              </a:spcBef>
            </a:pPr>
            <a:r>
              <a:rPr lang="en-US" dirty="0" smtClean="0">
                <a:latin typeface="Verdana"/>
              </a:rPr>
              <a:t>Overview of what the DR actually is</a:t>
            </a:r>
          </a:p>
          <a:p>
            <a:pPr lvl="1">
              <a:spcBef>
                <a:spcPts val="600"/>
              </a:spcBef>
            </a:pPr>
            <a:r>
              <a:rPr lang="en-US" dirty="0" smtClean="0"/>
              <a:t>Overview of SQL Server Reporting Services</a:t>
            </a:r>
          </a:p>
          <a:p>
            <a:pPr lvl="1">
              <a:spcBef>
                <a:spcPts val="600"/>
              </a:spcBef>
            </a:pPr>
            <a:r>
              <a:rPr lang="en-US" dirty="0" smtClean="0"/>
              <a:t>Overview of BIDS/SQL Server Data Tools</a:t>
            </a:r>
          </a:p>
          <a:p>
            <a:pPr lvl="1">
              <a:spcBef>
                <a:spcPts val="600"/>
              </a:spcBef>
            </a:pPr>
            <a:r>
              <a:rPr lang="en-US" dirty="0" smtClean="0">
                <a:latin typeface="Verdana"/>
              </a:rPr>
              <a:t>Creation of report using the reporting tool</a:t>
            </a:r>
          </a:p>
          <a:p>
            <a:pPr lvl="1">
              <a:spcBef>
                <a:spcPts val="600"/>
              </a:spcBef>
            </a:pPr>
            <a:r>
              <a:rPr lang="en-US" dirty="0" smtClean="0"/>
              <a:t>Overview of visual abilities of reports</a:t>
            </a:r>
          </a:p>
          <a:p>
            <a:pPr lvl="1">
              <a:spcBef>
                <a:spcPts val="600"/>
              </a:spcBef>
            </a:pPr>
            <a:r>
              <a:rPr lang="en-US" dirty="0" smtClean="0">
                <a:latin typeface="Verdana"/>
              </a:rPr>
              <a:t>Review using code behind (VB) to handle specialized tasks</a:t>
            </a:r>
          </a:p>
          <a:p>
            <a:pPr lvl="1">
              <a:spcBef>
                <a:spcPts val="600"/>
              </a:spcBef>
            </a:pPr>
            <a:r>
              <a:rPr lang="en-US" dirty="0" smtClean="0"/>
              <a:t>Overview ability to stylize reports based on configuration tables and variables</a:t>
            </a:r>
            <a:endParaRPr lang="en-US" dirty="0" smtClean="0">
              <a:latin typeface="Verdana"/>
            </a:endParaRPr>
          </a:p>
          <a:p>
            <a:pPr lvl="1">
              <a:spcBef>
                <a:spcPts val="600"/>
              </a:spcBef>
            </a:pPr>
            <a:endParaRPr lang="en-US" dirty="0" smtClean="0">
              <a:latin typeface="Verdana"/>
            </a:endParaRPr>
          </a:p>
        </p:txBody>
      </p:sp>
    </p:spTree>
    <p:extLst>
      <p:ext uri="{BB962C8B-B14F-4D97-AF65-F5344CB8AC3E}">
        <p14:creationId xmlns:p14="http://schemas.microsoft.com/office/powerpoint/2010/main" val="1678164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we have some data configured on the report; select the Preview tab and run the report.</a:t>
            </a:r>
          </a:p>
          <a:p>
            <a:pPr lvl="0"/>
            <a:endParaRPr lang="en-US" sz="1600" dirty="0"/>
          </a:p>
          <a:p>
            <a:pPr lvl="0"/>
            <a:r>
              <a:rPr lang="en-US" sz="1600" b="1" dirty="0" smtClean="0"/>
              <a:t>Note:</a:t>
            </a:r>
            <a:r>
              <a:rPr lang="en-US" sz="1600" dirty="0" smtClean="0"/>
              <a:t> The underlying stored procedure contains parameters, so they will need to be manually entered.  The parameter section will be addressed at a latter point.</a:t>
            </a:r>
            <a:endParaRPr lang="en-US" sz="1600" b="1" dirty="0" smtClean="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2"/>
          <a:stretch>
            <a:fillRect/>
          </a:stretch>
        </p:blipFill>
        <p:spPr>
          <a:xfrm>
            <a:off x="856493" y="3896730"/>
            <a:ext cx="7444318" cy="2265945"/>
          </a:xfrm>
          <a:prstGeom prst="rect">
            <a:avLst/>
          </a:prstGeom>
        </p:spPr>
      </p:pic>
    </p:spTree>
    <p:extLst>
      <p:ext uri="{BB962C8B-B14F-4D97-AF65-F5344CB8AC3E}">
        <p14:creationId xmlns:p14="http://schemas.microsoft.com/office/powerpoint/2010/main" val="1506064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Groups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A Group is a named set of data from the report dataset that is bound to a data region.  Basically, a group organizes a view of the report’s dataset.  All groups in a data region specify different views of the same report dataset.</a:t>
            </a:r>
          </a:p>
          <a:p>
            <a:pPr lvl="0"/>
            <a:endParaRPr lang="en-US" sz="1600" b="1" dirty="0"/>
          </a:p>
          <a:p>
            <a:pPr lvl="0"/>
            <a:r>
              <a:rPr lang="en-US" sz="1600" dirty="0" smtClean="0"/>
              <a:t>There are two types of groups</a:t>
            </a:r>
          </a:p>
          <a:p>
            <a:pPr marL="285750" lvl="0" indent="-285750">
              <a:buFont typeface="Arial" panose="020B0604020202020204" pitchFamily="34" charset="0"/>
              <a:buChar char="•"/>
            </a:pPr>
            <a:r>
              <a:rPr lang="en-US" sz="1600" dirty="0" smtClean="0"/>
              <a:t>Row</a:t>
            </a:r>
          </a:p>
          <a:p>
            <a:pPr marL="285750" lvl="0" indent="-285750">
              <a:buFont typeface="Arial" panose="020B0604020202020204" pitchFamily="34" charset="0"/>
              <a:buChar char="•"/>
            </a:pPr>
            <a:r>
              <a:rPr lang="en-US" sz="1600" dirty="0" smtClean="0"/>
              <a:t>Column</a:t>
            </a:r>
          </a:p>
          <a:p>
            <a:pPr marL="285750" lvl="0" indent="-285750">
              <a:buFont typeface="Arial" panose="020B0604020202020204" pitchFamily="34" charset="0"/>
              <a:buChar char="•"/>
            </a:pPr>
            <a:endParaRPr lang="en-US" sz="1600" dirty="0"/>
          </a:p>
          <a:p>
            <a:pPr lvl="0"/>
            <a:r>
              <a:rPr lang="en-US" sz="1600" dirty="0" smtClean="0"/>
              <a:t>A Group has a set of group expressions that are specified.  This set of group expressions can be a single field reference from a dataset or a combination of multiple expressions.</a:t>
            </a:r>
          </a:p>
          <a:p>
            <a:pPr lvl="0"/>
            <a:endParaRPr lang="en-US" sz="1600" dirty="0"/>
          </a:p>
          <a:p>
            <a:pPr lvl="0"/>
            <a:r>
              <a:rPr lang="en-US" sz="1600" dirty="0" smtClean="0"/>
              <a:t>After a group is created, data region-specific properties can be set, such as filter and sort expressions, page breaks, and group variables to hold scope-specific data.</a:t>
            </a:r>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Tree>
    <p:extLst>
      <p:ext uri="{BB962C8B-B14F-4D97-AF65-F5344CB8AC3E}">
        <p14:creationId xmlns:p14="http://schemas.microsoft.com/office/powerpoint/2010/main" val="340631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Row Group</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Add grouping to the Table based on the </a:t>
            </a:r>
            <a:r>
              <a:rPr lang="en-US" sz="1600" dirty="0" err="1" smtClean="0"/>
              <a:t>VisitStatus</a:t>
            </a:r>
            <a:r>
              <a:rPr lang="en-US" sz="1600" dirty="0" smtClean="0"/>
              <a:t> column.</a:t>
            </a:r>
          </a:p>
          <a:p>
            <a:pPr lvl="0"/>
            <a:endParaRPr lang="en-US" sz="1600" b="1" dirty="0"/>
          </a:p>
          <a:p>
            <a:pPr lvl="0"/>
            <a:r>
              <a:rPr lang="en-US" sz="1600" dirty="0" smtClean="0"/>
              <a:t>Right-click on the detail row (marked with three lines) and select </a:t>
            </a:r>
            <a:r>
              <a:rPr lang="en-US" sz="1600" b="1" dirty="0" smtClean="0"/>
              <a:t>Add Group</a:t>
            </a:r>
            <a:r>
              <a:rPr lang="en-US" sz="1600" dirty="0" smtClean="0"/>
              <a:t> and then </a:t>
            </a:r>
            <a:r>
              <a:rPr lang="en-US" sz="1600" b="1" dirty="0" smtClean="0"/>
              <a:t>Parent Group</a:t>
            </a:r>
            <a:r>
              <a:rPr lang="en-US" sz="1600" dirty="0" smtClean="0"/>
              <a:t>.</a:t>
            </a:r>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4" name="Picture 3"/>
          <p:cNvPicPr>
            <a:picLocks noChangeAspect="1"/>
          </p:cNvPicPr>
          <p:nvPr/>
        </p:nvPicPr>
        <p:blipFill>
          <a:blip r:embed="rId2"/>
          <a:stretch>
            <a:fillRect/>
          </a:stretch>
        </p:blipFill>
        <p:spPr>
          <a:xfrm>
            <a:off x="1628774" y="3209925"/>
            <a:ext cx="5819775" cy="2533650"/>
          </a:xfrm>
          <a:prstGeom prst="rect">
            <a:avLst/>
          </a:prstGeom>
        </p:spPr>
      </p:pic>
      <p:cxnSp>
        <p:nvCxnSpPr>
          <p:cNvPr id="7" name="Straight Arrow Connector 6"/>
          <p:cNvCxnSpPr/>
          <p:nvPr/>
        </p:nvCxnSpPr>
        <p:spPr>
          <a:xfrm flipH="1">
            <a:off x="4704351" y="4552105"/>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06060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Row Group</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In the </a:t>
            </a:r>
            <a:r>
              <a:rPr lang="en-US" sz="1600" dirty="0" err="1" smtClean="0"/>
              <a:t>Tablix</a:t>
            </a:r>
            <a:r>
              <a:rPr lang="en-US" sz="1600" dirty="0" smtClean="0"/>
              <a:t> group window, select </a:t>
            </a:r>
            <a:r>
              <a:rPr lang="en-US" sz="1600" dirty="0" err="1" smtClean="0"/>
              <a:t>VisitStatus</a:t>
            </a:r>
            <a:r>
              <a:rPr lang="en-US" sz="1600" dirty="0" smtClean="0"/>
              <a:t> from the drop down list,  check the boxes for </a:t>
            </a:r>
            <a:r>
              <a:rPr lang="en-US" sz="1600" i="1" dirty="0" smtClean="0"/>
              <a:t>Add group header</a:t>
            </a:r>
            <a:r>
              <a:rPr lang="en-US" sz="1600" dirty="0" smtClean="0"/>
              <a:t> and </a:t>
            </a:r>
            <a:r>
              <a:rPr lang="en-US" sz="1600" i="1" dirty="0" smtClean="0"/>
              <a:t>Add group footer</a:t>
            </a:r>
            <a:r>
              <a:rPr lang="en-US" sz="1600" dirty="0" smtClean="0"/>
              <a:t>, and select </a:t>
            </a:r>
            <a:r>
              <a:rPr lang="en-US" sz="1600" b="1" dirty="0" smtClean="0"/>
              <a:t>OK</a:t>
            </a:r>
            <a:r>
              <a:rPr lang="en-US" sz="1600" dirty="0" smtClean="0"/>
              <a:t>. </a:t>
            </a:r>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2"/>
          <a:stretch>
            <a:fillRect/>
          </a:stretch>
        </p:blipFill>
        <p:spPr>
          <a:xfrm>
            <a:off x="2247550" y="2437395"/>
            <a:ext cx="4448526" cy="1953630"/>
          </a:xfrm>
          <a:prstGeom prst="rect">
            <a:avLst/>
          </a:prstGeom>
        </p:spPr>
      </p:pic>
      <p:pic>
        <p:nvPicPr>
          <p:cNvPr id="7" name="Picture 6"/>
          <p:cNvPicPr>
            <a:picLocks noChangeAspect="1"/>
          </p:cNvPicPr>
          <p:nvPr/>
        </p:nvPicPr>
        <p:blipFill>
          <a:blip r:embed="rId3"/>
          <a:stretch>
            <a:fillRect/>
          </a:stretch>
        </p:blipFill>
        <p:spPr>
          <a:xfrm>
            <a:off x="1261600" y="4638441"/>
            <a:ext cx="6620799" cy="1686160"/>
          </a:xfrm>
          <a:prstGeom prst="rect">
            <a:avLst/>
          </a:prstGeom>
        </p:spPr>
      </p:pic>
    </p:spTree>
    <p:extLst>
      <p:ext uri="{BB962C8B-B14F-4D97-AF65-F5344CB8AC3E}">
        <p14:creationId xmlns:p14="http://schemas.microsoft.com/office/powerpoint/2010/main" val="3096547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Row Group</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Cleanup the report</a:t>
            </a:r>
          </a:p>
          <a:p>
            <a:pPr marL="285750" lvl="0" indent="-285750">
              <a:buFont typeface="Arial" panose="020B0604020202020204" pitchFamily="34" charset="0"/>
              <a:buChar char="•"/>
            </a:pPr>
            <a:r>
              <a:rPr lang="en-US" sz="1600" dirty="0" smtClean="0"/>
              <a:t>Remove newly created Visit Status column</a:t>
            </a:r>
          </a:p>
          <a:p>
            <a:pPr marL="285750" lvl="0" indent="-285750">
              <a:buFont typeface="Arial" panose="020B0604020202020204" pitchFamily="34" charset="0"/>
              <a:buChar char="•"/>
            </a:pPr>
            <a:r>
              <a:rPr lang="en-US" sz="1600" dirty="0" smtClean="0"/>
              <a:t>Merge the cells in the group header</a:t>
            </a:r>
          </a:p>
          <a:p>
            <a:pPr marL="285750" lvl="0" indent="-285750">
              <a:buFont typeface="Arial" panose="020B0604020202020204" pitchFamily="34" charset="0"/>
              <a:buChar char="•"/>
            </a:pPr>
            <a:r>
              <a:rPr lang="en-US" sz="1600" dirty="0" smtClean="0"/>
              <a:t>Place the value of the </a:t>
            </a:r>
            <a:r>
              <a:rPr lang="en-US" sz="1600" dirty="0" err="1" smtClean="0"/>
              <a:t>VisitStatus</a:t>
            </a:r>
            <a:r>
              <a:rPr lang="en-US" sz="1600" dirty="0" smtClean="0"/>
              <a:t> in the group header</a:t>
            </a:r>
          </a:p>
          <a:p>
            <a:pPr marL="285750" lvl="0" indent="-285750">
              <a:buFont typeface="Arial" panose="020B0604020202020204" pitchFamily="34" charset="0"/>
              <a:buChar char="•"/>
            </a:pPr>
            <a:r>
              <a:rPr lang="en-US" sz="1600" dirty="0" smtClean="0"/>
              <a:t>Move the aggregate and label to allow for removal of Visit Status column</a:t>
            </a:r>
          </a:p>
          <a:p>
            <a:pPr marL="285750" lvl="0" indent="-285750">
              <a:buFont typeface="Arial" panose="020B0604020202020204" pitchFamily="34" charset="0"/>
              <a:buChar char="•"/>
            </a:pPr>
            <a:r>
              <a:rPr lang="en-US" sz="1600" dirty="0" smtClean="0"/>
              <a:t>Remove the Visit Status column</a:t>
            </a:r>
          </a:p>
          <a:p>
            <a:pPr marL="285750" lvl="0" indent="-285750">
              <a:buFont typeface="Arial" panose="020B0604020202020204" pitchFamily="34" charset="0"/>
              <a:buChar char="•"/>
            </a:pPr>
            <a:r>
              <a:rPr lang="en-US" sz="1600" dirty="0" smtClean="0"/>
              <a:t>Place a label in the group footer for patient count per status</a:t>
            </a:r>
          </a:p>
          <a:p>
            <a:pPr marL="285750" lvl="0" indent="-285750">
              <a:buFont typeface="Arial" panose="020B0604020202020204" pitchFamily="34" charset="0"/>
              <a:buChar char="•"/>
            </a:pPr>
            <a:r>
              <a:rPr lang="en-US" sz="1600" dirty="0" smtClean="0"/>
              <a:t>Place aggregate in group footer for patient count per status</a:t>
            </a:r>
          </a:p>
          <a:p>
            <a:pPr marL="285750" lvl="0" indent="-285750">
              <a:buFont typeface="Arial" panose="020B0604020202020204" pitchFamily="34" charset="0"/>
              <a:buChar char="•"/>
            </a:pPr>
            <a:endParaRPr lang="en-US" sz="1600" dirty="0" smtClean="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4" name="Picture 3"/>
          <p:cNvPicPr>
            <a:picLocks noChangeAspect="1"/>
          </p:cNvPicPr>
          <p:nvPr/>
        </p:nvPicPr>
        <p:blipFill>
          <a:blip r:embed="rId2"/>
          <a:stretch>
            <a:fillRect/>
          </a:stretch>
        </p:blipFill>
        <p:spPr>
          <a:xfrm>
            <a:off x="1761758" y="4676535"/>
            <a:ext cx="5258534" cy="1724266"/>
          </a:xfrm>
          <a:prstGeom prst="rect">
            <a:avLst/>
          </a:prstGeom>
        </p:spPr>
      </p:pic>
    </p:spTree>
    <p:extLst>
      <p:ext uri="{BB962C8B-B14F-4D97-AF65-F5344CB8AC3E}">
        <p14:creationId xmlns:p14="http://schemas.microsoft.com/office/powerpoint/2010/main" val="3055517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Row Group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we have the grouping configured and the report cleaned up; select the Preview tab and run the report.</a:t>
            </a:r>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7" name="Picture 6"/>
          <p:cNvPicPr>
            <a:picLocks noChangeAspect="1"/>
          </p:cNvPicPr>
          <p:nvPr/>
        </p:nvPicPr>
        <p:blipFill>
          <a:blip r:embed="rId3"/>
          <a:stretch>
            <a:fillRect/>
          </a:stretch>
        </p:blipFill>
        <p:spPr>
          <a:xfrm>
            <a:off x="2052538" y="2318010"/>
            <a:ext cx="4505524" cy="4006591"/>
          </a:xfrm>
          <a:prstGeom prst="rect">
            <a:avLst/>
          </a:prstGeom>
        </p:spPr>
      </p:pic>
    </p:spTree>
    <p:extLst>
      <p:ext uri="{BB962C8B-B14F-4D97-AF65-F5344CB8AC3E}">
        <p14:creationId xmlns:p14="http://schemas.microsoft.com/office/powerpoint/2010/main" val="1057159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Row Group (Detail Sorting)</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Sorting/Filter within a Table is in multiple places, but be cautious where it is placed when groups are involved.  When the </a:t>
            </a:r>
            <a:r>
              <a:rPr lang="en-US" sz="1600" dirty="0" err="1" smtClean="0"/>
              <a:t>VisitStatus</a:t>
            </a:r>
            <a:r>
              <a:rPr lang="en-US" sz="1600" dirty="0" smtClean="0"/>
              <a:t> group was created, the </a:t>
            </a:r>
            <a:r>
              <a:rPr lang="en-US" sz="1600" dirty="0" err="1" smtClean="0"/>
              <a:t>VisitStatus</a:t>
            </a:r>
            <a:r>
              <a:rPr lang="en-US" sz="1600" dirty="0" smtClean="0"/>
              <a:t> column was automatically added to the sorting for the group at the top level.</a:t>
            </a:r>
          </a:p>
          <a:p>
            <a:pPr lvl="0"/>
            <a:endParaRPr lang="en-US" sz="1600" dirty="0"/>
          </a:p>
          <a:p>
            <a:pPr lvl="0"/>
            <a:r>
              <a:rPr lang="en-US" sz="1600" dirty="0" smtClean="0"/>
              <a:t>Add additional sorting by </a:t>
            </a:r>
            <a:r>
              <a:rPr lang="en-US" sz="1600" dirty="0" err="1" smtClean="0"/>
              <a:t>PatientName</a:t>
            </a:r>
            <a:r>
              <a:rPr lang="en-US" sz="1600" dirty="0" smtClean="0"/>
              <a:t> to the detail group by using the drop down list for the </a:t>
            </a:r>
            <a:r>
              <a:rPr lang="en-US" sz="1600" dirty="0" err="1" smtClean="0"/>
              <a:t>VisitStatus</a:t>
            </a:r>
            <a:r>
              <a:rPr lang="en-US" sz="1600" dirty="0" smtClean="0"/>
              <a:t> from the Row Groups window and selecting </a:t>
            </a:r>
            <a:r>
              <a:rPr lang="en-US" sz="1600" b="1" dirty="0" smtClean="0"/>
              <a:t>Group Properties</a:t>
            </a:r>
            <a:r>
              <a:rPr lang="en-US" sz="1600" dirty="0" smtClean="0"/>
              <a:t>.  </a:t>
            </a:r>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7" name="Picture 6"/>
          <p:cNvPicPr>
            <a:picLocks noChangeAspect="1"/>
          </p:cNvPicPr>
          <p:nvPr/>
        </p:nvPicPr>
        <p:blipFill>
          <a:blip r:embed="rId3"/>
          <a:stretch>
            <a:fillRect/>
          </a:stretch>
        </p:blipFill>
        <p:spPr>
          <a:xfrm>
            <a:off x="762001" y="4333875"/>
            <a:ext cx="7414904" cy="1528762"/>
          </a:xfrm>
          <a:prstGeom prst="rect">
            <a:avLst/>
          </a:prstGeom>
        </p:spPr>
      </p:pic>
      <p:cxnSp>
        <p:nvCxnSpPr>
          <p:cNvPr id="8" name="Straight Arrow Connector 7"/>
          <p:cNvCxnSpPr/>
          <p:nvPr/>
        </p:nvCxnSpPr>
        <p:spPr>
          <a:xfrm flipH="1">
            <a:off x="7704918" y="5295055"/>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93809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Row Group (Detail Sorting)</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440284"/>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On the Group Properties window</a:t>
            </a:r>
          </a:p>
          <a:p>
            <a:pPr marL="285750" lvl="0" indent="-285750">
              <a:buFont typeface="Arial" panose="020B0604020202020204" pitchFamily="34" charset="0"/>
              <a:buChar char="•"/>
            </a:pPr>
            <a:r>
              <a:rPr lang="en-US" sz="1600" dirty="0" smtClean="0"/>
              <a:t>Select </a:t>
            </a:r>
            <a:r>
              <a:rPr lang="en-US" sz="1600" b="1" dirty="0" smtClean="0"/>
              <a:t>Sorting</a:t>
            </a:r>
            <a:r>
              <a:rPr lang="en-US" sz="1600" dirty="0" smtClean="0"/>
              <a:t> from the left pane</a:t>
            </a:r>
          </a:p>
          <a:p>
            <a:pPr marL="285750" lvl="0" indent="-285750">
              <a:buFont typeface="Arial" panose="020B0604020202020204" pitchFamily="34" charset="0"/>
              <a:buChar char="•"/>
            </a:pPr>
            <a:r>
              <a:rPr lang="en-US" sz="1600" dirty="0" smtClean="0"/>
              <a:t>Select the </a:t>
            </a:r>
            <a:r>
              <a:rPr lang="en-US" sz="1600" b="1" dirty="0" smtClean="0"/>
              <a:t>Add</a:t>
            </a:r>
            <a:r>
              <a:rPr lang="en-US" sz="1600" dirty="0" smtClean="0"/>
              <a:t> button to insert an additional sorting expression</a:t>
            </a:r>
          </a:p>
          <a:p>
            <a:pPr marL="285750" lvl="0" indent="-285750">
              <a:buFont typeface="Arial" panose="020B0604020202020204" pitchFamily="34" charset="0"/>
              <a:buChar char="•"/>
            </a:pPr>
            <a:r>
              <a:rPr lang="en-US" sz="1600" dirty="0" smtClean="0"/>
              <a:t>From the drop down list select </a:t>
            </a:r>
            <a:r>
              <a:rPr lang="en-US" sz="1600" b="1" dirty="0" err="1" smtClean="0"/>
              <a:t>PatientName</a:t>
            </a:r>
            <a:endParaRPr lang="en-US" sz="1600" dirty="0" smtClean="0"/>
          </a:p>
          <a:p>
            <a:pPr marL="285750" lvl="0" indent="-285750">
              <a:buFont typeface="Arial" panose="020B0604020202020204" pitchFamily="34" charset="0"/>
              <a:buChar char="•"/>
            </a:pPr>
            <a:r>
              <a:rPr lang="en-US" sz="1600" dirty="0" smtClean="0"/>
              <a:t>Accept the default Order </a:t>
            </a:r>
            <a:r>
              <a:rPr lang="en-US" sz="1600" b="1" dirty="0" smtClean="0"/>
              <a:t>A to Z</a:t>
            </a:r>
            <a:endParaRPr lang="en-US" sz="1600" dirty="0" smtClean="0"/>
          </a:p>
          <a:p>
            <a:pPr marL="285750" lvl="0" indent="-285750">
              <a:buFont typeface="Arial" panose="020B0604020202020204" pitchFamily="34" charset="0"/>
              <a:buChar char="•"/>
            </a:pPr>
            <a:r>
              <a:rPr lang="en-US" sz="1600" dirty="0" smtClean="0"/>
              <a:t>Select </a:t>
            </a:r>
            <a:r>
              <a:rPr lang="en-US" sz="1600" b="1" dirty="0" smtClean="0"/>
              <a:t>OK</a:t>
            </a:r>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7" name="Picture 6"/>
          <p:cNvPicPr>
            <a:picLocks noChangeAspect="1"/>
          </p:cNvPicPr>
          <p:nvPr/>
        </p:nvPicPr>
        <p:blipFill>
          <a:blip r:embed="rId3"/>
          <a:stretch>
            <a:fillRect/>
          </a:stretch>
        </p:blipFill>
        <p:spPr>
          <a:xfrm>
            <a:off x="4008950" y="3057524"/>
            <a:ext cx="4306375" cy="3467471"/>
          </a:xfrm>
          <a:prstGeom prst="rect">
            <a:avLst/>
          </a:prstGeom>
        </p:spPr>
      </p:pic>
    </p:spTree>
    <p:extLst>
      <p:ext uri="{BB962C8B-B14F-4D97-AF65-F5344CB8AC3E}">
        <p14:creationId xmlns:p14="http://schemas.microsoft.com/office/powerpoint/2010/main" val="2110533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Row Group (Detail Sorting)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we have added the additional sorting of the patient’s name; select the Preview tab and run the report.  </a:t>
            </a:r>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3"/>
          <a:stretch>
            <a:fillRect/>
          </a:stretch>
        </p:blipFill>
        <p:spPr>
          <a:xfrm>
            <a:off x="2242943" y="2400312"/>
            <a:ext cx="4383274" cy="4000489"/>
          </a:xfrm>
          <a:prstGeom prst="rect">
            <a:avLst/>
          </a:prstGeom>
        </p:spPr>
      </p:pic>
    </p:spTree>
    <p:extLst>
      <p:ext uri="{BB962C8B-B14F-4D97-AF65-F5344CB8AC3E}">
        <p14:creationId xmlns:p14="http://schemas.microsoft.com/office/powerpoint/2010/main" val="2547635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Column Group</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0" y="1773666"/>
            <a:ext cx="7553324" cy="4693809"/>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To take a look at column grouping, we will need to create a new project and report.   </a:t>
            </a:r>
          </a:p>
          <a:p>
            <a:pPr lvl="0"/>
            <a:endParaRPr lang="en-US" sz="1200" dirty="0" smtClean="0"/>
          </a:p>
          <a:p>
            <a:r>
              <a:rPr lang="en-US" sz="1600" b="1" dirty="0"/>
              <a:t>Note:</a:t>
            </a:r>
            <a:r>
              <a:rPr lang="en-US" sz="1600" dirty="0"/>
              <a:t> An additional report can be added to the project.  However, as a best practice we suggest separating your reports into individual projects</a:t>
            </a:r>
            <a:r>
              <a:rPr lang="en-US" sz="1600" dirty="0" smtClean="0"/>
              <a:t>.</a:t>
            </a:r>
          </a:p>
          <a:p>
            <a:endParaRPr lang="en-US" sz="1600" b="1" dirty="0"/>
          </a:p>
          <a:p>
            <a:pPr marL="285750" lvl="0" indent="-285750">
              <a:buFont typeface="Arial" panose="020B0604020202020204" pitchFamily="34" charset="0"/>
              <a:buChar char="•"/>
            </a:pPr>
            <a:r>
              <a:rPr lang="en-US" sz="1400" dirty="0" smtClean="0"/>
              <a:t>Name the project </a:t>
            </a:r>
            <a:r>
              <a:rPr lang="en-US" sz="1400" b="1" dirty="0" err="1" smtClean="0"/>
              <a:t>IatricColumnGroups</a:t>
            </a:r>
            <a:endParaRPr lang="en-US" sz="1400" b="1" dirty="0" smtClean="0"/>
          </a:p>
          <a:p>
            <a:pPr marL="285750" lvl="0" indent="-285750">
              <a:buFont typeface="Arial" panose="020B0604020202020204" pitchFamily="34" charset="0"/>
              <a:buChar char="•"/>
            </a:pPr>
            <a:r>
              <a:rPr lang="en-US" sz="1400" dirty="0" smtClean="0"/>
              <a:t>Create Shared Data Source</a:t>
            </a:r>
          </a:p>
          <a:p>
            <a:pPr marL="285750" lvl="0" indent="-285750">
              <a:buFont typeface="Arial" panose="020B0604020202020204" pitchFamily="34" charset="0"/>
              <a:buChar char="•"/>
            </a:pPr>
            <a:r>
              <a:rPr lang="en-US" sz="1400" dirty="0" smtClean="0"/>
              <a:t>Create report with the name </a:t>
            </a:r>
            <a:r>
              <a:rPr lang="en-US" sz="1400" b="1" dirty="0" err="1" smtClean="0"/>
              <a:t>IatricColumnGroups</a:t>
            </a:r>
            <a:endParaRPr lang="en-US" sz="1400" b="1" dirty="0" smtClean="0"/>
          </a:p>
          <a:p>
            <a:pPr marL="285750" lvl="0" indent="-285750">
              <a:buFont typeface="Arial" panose="020B0604020202020204" pitchFamily="34" charset="0"/>
              <a:buChar char="•"/>
            </a:pPr>
            <a:r>
              <a:rPr lang="en-US" sz="1400" dirty="0" smtClean="0"/>
              <a:t>Create Data Source pointing to Shared Data Source</a:t>
            </a:r>
          </a:p>
          <a:p>
            <a:pPr marL="285750" lvl="0" indent="-285750">
              <a:buFont typeface="Arial" panose="020B0604020202020204" pitchFamily="34" charset="0"/>
              <a:buChar char="•"/>
            </a:pPr>
            <a:r>
              <a:rPr lang="en-US" sz="1400" dirty="0" smtClean="0"/>
              <a:t>Create dataset for report pointing to the stored procedure </a:t>
            </a:r>
            <a:r>
              <a:rPr lang="en-US" sz="1400" b="1" dirty="0" err="1" smtClean="0"/>
              <a:t>IatricColumnGroups</a:t>
            </a:r>
            <a:r>
              <a:rPr lang="en-US" sz="1400" b="1" dirty="0" smtClean="0"/>
              <a:t> </a:t>
            </a:r>
            <a:r>
              <a:rPr lang="en-US" sz="1400" dirty="0" smtClean="0"/>
              <a:t>(the stored procedure returns a listing of cities and patient arrival hours based on a date range)</a:t>
            </a:r>
            <a:endParaRPr lang="en-US" sz="1400" b="1" dirty="0" smtClean="0"/>
          </a:p>
          <a:p>
            <a:pPr marL="285750" lvl="0" indent="-285750">
              <a:buFont typeface="Arial" panose="020B0604020202020204" pitchFamily="34" charset="0"/>
              <a:buChar char="•"/>
            </a:pPr>
            <a:endParaRPr lang="en-US" sz="1600" dirty="0" smtClean="0"/>
          </a:p>
          <a:p>
            <a:pPr lvl="0"/>
            <a:endParaRPr lang="en-US" sz="1600" dirty="0"/>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Tree>
    <p:extLst>
      <p:ext uri="{BB962C8B-B14F-4D97-AF65-F5344CB8AC3E}">
        <p14:creationId xmlns:p14="http://schemas.microsoft.com/office/powerpoint/2010/main" val="3891696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Overview</a:t>
            </a:r>
            <a:r>
              <a:rPr lang="en-US" dirty="0"/>
              <a:t/>
            </a:r>
            <a:br>
              <a:rPr lang="en-US" dirty="0"/>
            </a:br>
            <a:r>
              <a:rPr lang="en-US" sz="2000" dirty="0" smtClean="0"/>
              <a:t>Diagram</a:t>
            </a:r>
            <a:endParaRPr lang="en-US" sz="2000" dirty="0"/>
          </a:p>
        </p:txBody>
      </p:sp>
      <p:pic>
        <p:nvPicPr>
          <p:cNvPr id="3" name="Picture 2"/>
          <p:cNvPicPr>
            <a:picLocks noChangeAspect="1"/>
          </p:cNvPicPr>
          <p:nvPr/>
        </p:nvPicPr>
        <p:blipFill>
          <a:blip r:embed="rId2"/>
          <a:stretch>
            <a:fillRect/>
          </a:stretch>
        </p:blipFill>
        <p:spPr>
          <a:xfrm>
            <a:off x="1238595" y="1296970"/>
            <a:ext cx="6616931" cy="5113317"/>
          </a:xfrm>
          <a:prstGeom prst="rect">
            <a:avLst/>
          </a:prstGeom>
        </p:spPr>
      </p:pic>
    </p:spTree>
    <p:extLst>
      <p:ext uri="{BB962C8B-B14F-4D97-AF65-F5344CB8AC3E}">
        <p14:creationId xmlns:p14="http://schemas.microsoft.com/office/powerpoint/2010/main" val="3950186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Column Group</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7" name="Text Placeholder 2"/>
          <p:cNvSpPr txBox="1">
            <a:spLocks/>
          </p:cNvSpPr>
          <p:nvPr/>
        </p:nvSpPr>
        <p:spPr>
          <a:xfrm>
            <a:off x="762001" y="3181349"/>
            <a:ext cx="4848224" cy="3211943"/>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85750" lvl="0" indent="-285750">
              <a:buFont typeface="Arial" panose="020B0604020202020204" pitchFamily="34" charset="0"/>
              <a:buChar char="•"/>
            </a:pPr>
            <a:r>
              <a:rPr lang="en-US" sz="1600" dirty="0" smtClean="0"/>
              <a:t>Place </a:t>
            </a:r>
            <a:r>
              <a:rPr lang="en-US" sz="1600" dirty="0"/>
              <a:t>a </a:t>
            </a:r>
            <a:r>
              <a:rPr lang="en-US" sz="1600" b="1" dirty="0"/>
              <a:t>Matrix</a:t>
            </a:r>
            <a:r>
              <a:rPr lang="en-US" sz="1600" dirty="0"/>
              <a:t> from the toolbox on the report canvas</a:t>
            </a:r>
          </a:p>
          <a:p>
            <a:pPr marL="285750" lvl="0" indent="-285750">
              <a:buFont typeface="Arial" panose="020B0604020202020204" pitchFamily="34" charset="0"/>
              <a:buChar char="•"/>
            </a:pPr>
            <a:r>
              <a:rPr lang="en-US" sz="1600" dirty="0"/>
              <a:t>Place the column </a:t>
            </a:r>
            <a:r>
              <a:rPr lang="en-US" sz="1600" b="1" dirty="0"/>
              <a:t>City</a:t>
            </a:r>
            <a:r>
              <a:rPr lang="en-US" sz="1600" dirty="0"/>
              <a:t> in the first column of the Matrix</a:t>
            </a:r>
          </a:p>
          <a:p>
            <a:pPr marL="285750" lvl="0" indent="-285750">
              <a:buFont typeface="Arial" panose="020B0604020202020204" pitchFamily="34" charset="0"/>
              <a:buChar char="•"/>
            </a:pPr>
            <a:r>
              <a:rPr lang="en-US" sz="1600" dirty="0" smtClean="0"/>
              <a:t>Place the column </a:t>
            </a:r>
            <a:r>
              <a:rPr lang="en-US" sz="1600" b="1" dirty="0" err="1" smtClean="0"/>
              <a:t>ArrivalHour</a:t>
            </a:r>
            <a:r>
              <a:rPr lang="en-US" sz="1600" dirty="0" smtClean="0"/>
              <a:t> into the column grouping header</a:t>
            </a:r>
          </a:p>
          <a:p>
            <a:pPr marL="285750" lvl="0" indent="-285750">
              <a:buFont typeface="Arial" panose="020B0604020202020204" pitchFamily="34" charset="0"/>
              <a:buChar char="•"/>
            </a:pPr>
            <a:r>
              <a:rPr lang="en-US" sz="1600" dirty="0" smtClean="0"/>
              <a:t>Place a count of the </a:t>
            </a:r>
            <a:r>
              <a:rPr lang="en-US" sz="1600" b="1" dirty="0" smtClean="0"/>
              <a:t>City</a:t>
            </a:r>
            <a:r>
              <a:rPr lang="en-US" sz="1600" dirty="0" smtClean="0"/>
              <a:t> in the field directly below the </a:t>
            </a:r>
            <a:r>
              <a:rPr lang="en-US" sz="1600" dirty="0" err="1" smtClean="0"/>
              <a:t>ArrivalHour</a:t>
            </a:r>
            <a:endParaRPr lang="en-US" sz="1600" dirty="0" smtClean="0"/>
          </a:p>
          <a:p>
            <a:pPr marL="285750" lvl="0" indent="-285750">
              <a:buFont typeface="Arial" panose="020B0604020202020204" pitchFamily="34" charset="0"/>
              <a:buChar char="•"/>
            </a:pPr>
            <a:endParaRPr lang="en-US" sz="1600" dirty="0" smtClean="0"/>
          </a:p>
          <a:p>
            <a:pPr lvl="0"/>
            <a:endParaRPr lang="en-US" sz="1600" dirty="0"/>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3"/>
          <a:stretch>
            <a:fillRect/>
          </a:stretch>
        </p:blipFill>
        <p:spPr>
          <a:xfrm>
            <a:off x="5905164" y="3891638"/>
            <a:ext cx="2410161" cy="1143160"/>
          </a:xfrm>
          <a:prstGeom prst="rect">
            <a:avLst/>
          </a:prstGeom>
        </p:spPr>
      </p:pic>
      <p:pic>
        <p:nvPicPr>
          <p:cNvPr id="4" name="Picture 3"/>
          <p:cNvPicPr>
            <a:picLocks noChangeAspect="1"/>
          </p:cNvPicPr>
          <p:nvPr/>
        </p:nvPicPr>
        <p:blipFill>
          <a:blip r:embed="rId4"/>
          <a:stretch>
            <a:fillRect/>
          </a:stretch>
        </p:blipFill>
        <p:spPr>
          <a:xfrm>
            <a:off x="5886111" y="2599823"/>
            <a:ext cx="2429214" cy="1181265"/>
          </a:xfrm>
          <a:prstGeom prst="rect">
            <a:avLst/>
          </a:prstGeom>
        </p:spPr>
      </p:pic>
      <p:pic>
        <p:nvPicPr>
          <p:cNvPr id="9" name="Picture 8"/>
          <p:cNvPicPr>
            <a:picLocks noChangeAspect="1"/>
          </p:cNvPicPr>
          <p:nvPr/>
        </p:nvPicPr>
        <p:blipFill>
          <a:blip r:embed="rId5"/>
          <a:stretch>
            <a:fillRect/>
          </a:stretch>
        </p:blipFill>
        <p:spPr>
          <a:xfrm>
            <a:off x="5909751" y="5187198"/>
            <a:ext cx="2467319" cy="1247949"/>
          </a:xfrm>
          <a:prstGeom prst="rect">
            <a:avLst/>
          </a:prstGeom>
        </p:spPr>
      </p:pic>
      <p:sp>
        <p:nvSpPr>
          <p:cNvPr id="11" name="TextBox 10"/>
          <p:cNvSpPr txBox="1"/>
          <p:nvPr/>
        </p:nvSpPr>
        <p:spPr>
          <a:xfrm>
            <a:off x="761999" y="1747403"/>
            <a:ext cx="7934324" cy="830997"/>
          </a:xfrm>
          <a:prstGeom prst="rect">
            <a:avLst/>
          </a:prstGeom>
          <a:noFill/>
        </p:spPr>
        <p:txBody>
          <a:bodyPr wrap="square" rtlCol="0">
            <a:spAutoFit/>
          </a:bodyPr>
          <a:lstStyle/>
          <a:p>
            <a:pPr lvl="0"/>
            <a:r>
              <a:rPr lang="en-US" sz="1600" dirty="0">
                <a:latin typeface="Verdana" panose="020B0604030504040204" pitchFamily="34" charset="0"/>
                <a:ea typeface="Verdana" panose="020B0604030504040204" pitchFamily="34" charset="0"/>
                <a:cs typeface="Verdana" panose="020B0604030504040204" pitchFamily="34" charset="0"/>
              </a:rPr>
              <a:t>Time to start placing information on the </a:t>
            </a:r>
            <a:r>
              <a:rPr lang="en-US" sz="1600" dirty="0" smtClean="0">
                <a:latin typeface="Verdana" panose="020B0604030504040204" pitchFamily="34" charset="0"/>
                <a:ea typeface="Verdana" panose="020B0604030504040204" pitchFamily="34" charset="0"/>
                <a:cs typeface="Verdana" panose="020B0604030504040204" pitchFamily="34" charset="0"/>
              </a:rPr>
              <a:t>report canvas.  By following the steps below, the report will list the cities and the number of patients that arrived at the facility per hour with the hours listed in columns.</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9412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Column Group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we have the grouping configured; select the Preview tab and run the report.</a:t>
            </a:r>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3"/>
          <a:stretch>
            <a:fillRect/>
          </a:stretch>
        </p:blipFill>
        <p:spPr>
          <a:xfrm>
            <a:off x="762002" y="2960371"/>
            <a:ext cx="7553324" cy="2797772"/>
          </a:xfrm>
          <a:prstGeom prst="rect">
            <a:avLst/>
          </a:prstGeom>
        </p:spPr>
      </p:pic>
    </p:spTree>
    <p:extLst>
      <p:ext uri="{BB962C8B-B14F-4D97-AF65-F5344CB8AC3E}">
        <p14:creationId xmlns:p14="http://schemas.microsoft.com/office/powerpoint/2010/main" val="1576930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Conditional Formatting</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747403"/>
            <a:ext cx="7934324" cy="4708981"/>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When formatting a report, it is sometimes useful to base the formatting on the data that is being displayed</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r>
              <a:rPr lang="en-US" sz="1600" dirty="0" smtClean="0">
                <a:latin typeface="Verdana" panose="020B0604030504040204" pitchFamily="34" charset="0"/>
                <a:ea typeface="Verdana" panose="020B0604030504040204" pitchFamily="34" charset="0"/>
                <a:cs typeface="Verdana" panose="020B0604030504040204" pitchFamily="34" charset="0"/>
              </a:rPr>
              <a:t>Common Uses</a:t>
            </a: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Make negative numbers red and positive black</a:t>
            </a: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Alternating row color (similar to green and blue bar paper)</a:t>
            </a: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Hiding a row based on a value in the row</a:t>
            </a: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lvl="0"/>
            <a:r>
              <a:rPr lang="en-US" sz="1400" dirty="0" smtClean="0">
                <a:latin typeface="Verdana" panose="020B0604030504040204" pitchFamily="34" charset="0"/>
                <a:ea typeface="Verdana" panose="020B0604030504040204" pitchFamily="34" charset="0"/>
                <a:cs typeface="Verdana" panose="020B0604030504040204" pitchFamily="34" charset="0"/>
              </a:rPr>
              <a:t>Example expression for alternating row color between </a:t>
            </a:r>
            <a:r>
              <a:rPr lang="en-US" sz="1400" b="1" dirty="0" err="1" smtClean="0">
                <a:latin typeface="Verdana" panose="020B0604030504040204" pitchFamily="34" charset="0"/>
                <a:ea typeface="Verdana" panose="020B0604030504040204" pitchFamily="34" charset="0"/>
                <a:cs typeface="Verdana" panose="020B0604030504040204" pitchFamily="34" charset="0"/>
              </a:rPr>
              <a:t>WhiteSmoke</a:t>
            </a:r>
            <a:r>
              <a:rPr lang="en-US" sz="1400" dirty="0" smtClean="0">
                <a:latin typeface="Verdana" panose="020B0604030504040204" pitchFamily="34" charset="0"/>
                <a:ea typeface="Verdana" panose="020B0604030504040204" pitchFamily="34" charset="0"/>
                <a:cs typeface="Verdana" panose="020B0604030504040204" pitchFamily="34" charset="0"/>
              </a:rPr>
              <a:t> and </a:t>
            </a:r>
            <a:r>
              <a:rPr lang="en-US" sz="1400" b="1" dirty="0" err="1" smtClean="0">
                <a:latin typeface="Verdana" panose="020B0604030504040204" pitchFamily="34" charset="0"/>
                <a:ea typeface="Verdana" panose="020B0604030504040204" pitchFamily="34" charset="0"/>
                <a:cs typeface="Verdana" panose="020B0604030504040204" pitchFamily="34" charset="0"/>
              </a:rPr>
              <a:t>NoColor</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r>
              <a:rPr lang="en-US" sz="1400" dirty="0" smtClean="0">
                <a:latin typeface="Verdana" panose="020B0604030504040204" pitchFamily="34" charset="0"/>
                <a:ea typeface="Verdana" panose="020B0604030504040204" pitchFamily="34" charset="0"/>
                <a:cs typeface="Verdana" panose="020B0604030504040204" pitchFamily="34" charset="0"/>
              </a:rPr>
              <a:t>Example expression for hiding a row if the </a:t>
            </a:r>
            <a:r>
              <a:rPr lang="en-US" sz="1400" dirty="0" err="1" smtClean="0">
                <a:latin typeface="Verdana" panose="020B0604030504040204" pitchFamily="34" charset="0"/>
                <a:ea typeface="Verdana" panose="020B0604030504040204" pitchFamily="34" charset="0"/>
                <a:cs typeface="Verdana" panose="020B0604030504040204" pitchFamily="34" charset="0"/>
              </a:rPr>
              <a:t>DischargeDateTime</a:t>
            </a:r>
            <a:r>
              <a:rPr lang="en-US" sz="1400" dirty="0" smtClean="0">
                <a:latin typeface="Verdana" panose="020B0604030504040204" pitchFamily="34" charset="0"/>
                <a:ea typeface="Verdana" panose="020B0604030504040204" pitchFamily="34" charset="0"/>
                <a:cs typeface="Verdana" panose="020B0604030504040204" pitchFamily="34" charset="0"/>
              </a:rPr>
              <a:t> is NULL</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r>
              <a:rPr lang="en-US" sz="1600" b="1" dirty="0" smtClean="0">
                <a:latin typeface="Verdana" panose="020B0604030504040204" pitchFamily="34" charset="0"/>
                <a:ea typeface="Verdana" panose="020B0604030504040204" pitchFamily="34" charset="0"/>
                <a:cs typeface="Verdana" panose="020B0604030504040204" pitchFamily="34" charset="0"/>
              </a:rPr>
              <a:t>Note:</a:t>
            </a:r>
            <a:r>
              <a:rPr lang="en-US" sz="1600" dirty="0" smtClean="0">
                <a:latin typeface="Verdana" panose="020B0604030504040204" pitchFamily="34" charset="0"/>
                <a:ea typeface="Verdana" panose="020B0604030504040204" pitchFamily="34" charset="0"/>
                <a:cs typeface="Verdana" panose="020B0604030504040204" pitchFamily="34" charset="0"/>
              </a:rPr>
              <a:t> Notice that in the code above that text is placed within double quotes versus single quotes like in SQL.</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a:stretch>
            <a:fillRect/>
          </a:stretch>
        </p:blipFill>
        <p:spPr>
          <a:xfrm>
            <a:off x="762001" y="4395768"/>
            <a:ext cx="5315692" cy="276264"/>
          </a:xfrm>
          <a:prstGeom prst="rect">
            <a:avLst/>
          </a:prstGeom>
        </p:spPr>
      </p:pic>
      <p:pic>
        <p:nvPicPr>
          <p:cNvPr id="10" name="Picture 9"/>
          <p:cNvPicPr>
            <a:picLocks noChangeAspect="1"/>
          </p:cNvPicPr>
          <p:nvPr/>
        </p:nvPicPr>
        <p:blipFill>
          <a:blip r:embed="rId4"/>
          <a:stretch>
            <a:fillRect/>
          </a:stretch>
        </p:blipFill>
        <p:spPr>
          <a:xfrm>
            <a:off x="838200" y="5341154"/>
            <a:ext cx="5734050" cy="238125"/>
          </a:xfrm>
          <a:prstGeom prst="rect">
            <a:avLst/>
          </a:prstGeom>
        </p:spPr>
      </p:pic>
    </p:spTree>
    <p:extLst>
      <p:ext uri="{BB962C8B-B14F-4D97-AF65-F5344CB8AC3E}">
        <p14:creationId xmlns:p14="http://schemas.microsoft.com/office/powerpoint/2010/main" val="2462677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Conditional Formatting</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747403"/>
            <a:ext cx="7934324" cy="3693319"/>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Add alternating row color to the detail line of the </a:t>
            </a:r>
            <a:r>
              <a:rPr lang="en-US" sz="1600" dirty="0" err="1" smtClean="0">
                <a:latin typeface="Verdana" panose="020B0604030504040204" pitchFamily="34" charset="0"/>
                <a:ea typeface="Verdana" panose="020B0604030504040204" pitchFamily="34" charset="0"/>
                <a:cs typeface="Verdana" panose="020B0604030504040204" pitchFamily="34" charset="0"/>
              </a:rPr>
              <a:t>IatricPatientListing</a:t>
            </a:r>
            <a:r>
              <a:rPr lang="en-US" sz="1600" dirty="0" smtClean="0">
                <a:latin typeface="Verdana" panose="020B0604030504040204" pitchFamily="34" charset="0"/>
                <a:ea typeface="Verdana" panose="020B0604030504040204" pitchFamily="34" charset="0"/>
                <a:cs typeface="Verdana" panose="020B0604030504040204" pitchFamily="34" charset="0"/>
              </a:rPr>
              <a:t> report.</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Select the detail row of the table which allows you to set properties for the entire row</a:t>
            </a: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In the property window, select the </a:t>
            </a:r>
            <a:r>
              <a:rPr lang="en-US" sz="1600" b="1" dirty="0" err="1" smtClean="0">
                <a:latin typeface="Verdana" panose="020B0604030504040204" pitchFamily="34" charset="0"/>
                <a:ea typeface="Verdana" panose="020B0604030504040204" pitchFamily="34" charset="0"/>
                <a:cs typeface="Verdana" panose="020B0604030504040204" pitchFamily="34" charset="0"/>
              </a:rPr>
              <a:t>BackgroundColor</a:t>
            </a:r>
            <a:r>
              <a:rPr lang="en-US" sz="1600" dirty="0" smtClean="0">
                <a:latin typeface="Verdana" panose="020B0604030504040204" pitchFamily="34" charset="0"/>
                <a:ea typeface="Verdana" panose="020B0604030504040204" pitchFamily="34" charset="0"/>
                <a:cs typeface="Verdana" panose="020B0604030504040204" pitchFamily="34" charset="0"/>
              </a:rPr>
              <a:t> property</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drop down on the right hand side of the property to expand the options</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a:t>
            </a:r>
            <a:r>
              <a:rPr lang="en-US" sz="1400" b="1" dirty="0" smtClean="0">
                <a:latin typeface="Verdana" panose="020B0604030504040204" pitchFamily="34" charset="0"/>
                <a:ea typeface="Verdana" panose="020B0604030504040204" pitchFamily="34" charset="0"/>
                <a:cs typeface="Verdana" panose="020B0604030504040204" pitchFamily="34" charset="0"/>
              </a:rPr>
              <a:t>Expression</a:t>
            </a:r>
            <a:r>
              <a:rPr lang="en-US" sz="1400" dirty="0" smtClean="0">
                <a:latin typeface="Verdana" panose="020B0604030504040204" pitchFamily="34" charset="0"/>
                <a:ea typeface="Verdana" panose="020B0604030504040204" pitchFamily="34" charset="0"/>
                <a:cs typeface="Verdana" panose="020B0604030504040204" pitchFamily="34" charset="0"/>
              </a:rPr>
              <a:t> at the bottom of the drop down window</a:t>
            </a: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2857102" y="2584306"/>
            <a:ext cx="4562873" cy="1327658"/>
          </a:xfrm>
          <a:prstGeom prst="rect">
            <a:avLst/>
          </a:prstGeom>
        </p:spPr>
      </p:pic>
      <p:pic>
        <p:nvPicPr>
          <p:cNvPr id="9" name="Picture 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5780" y="4924425"/>
            <a:ext cx="3020695" cy="1476376"/>
          </a:xfrm>
          <a:prstGeom prst="rect">
            <a:avLst/>
          </a:prstGeom>
          <a:noFill/>
          <a:ln>
            <a:noFill/>
          </a:ln>
        </p:spPr>
      </p:pic>
      <p:cxnSp>
        <p:nvCxnSpPr>
          <p:cNvPr id="12" name="Straight Arrow Connector 11"/>
          <p:cNvCxnSpPr/>
          <p:nvPr/>
        </p:nvCxnSpPr>
        <p:spPr>
          <a:xfrm flipH="1">
            <a:off x="5991542" y="4919626"/>
            <a:ext cx="570865" cy="1619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a:off x="5010467" y="6043175"/>
            <a:ext cx="570865" cy="1619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a:off x="2476104" y="3248135"/>
            <a:ext cx="476646" cy="1808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92251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Conditional Formatting</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747403"/>
            <a:ext cx="7934324" cy="3262432"/>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Add alternating row color to the detail line of the </a:t>
            </a:r>
            <a:r>
              <a:rPr lang="en-US" sz="1600" dirty="0" err="1" smtClean="0">
                <a:latin typeface="Verdana" panose="020B0604030504040204" pitchFamily="34" charset="0"/>
                <a:ea typeface="Verdana" panose="020B0604030504040204" pitchFamily="34" charset="0"/>
                <a:cs typeface="Verdana" panose="020B0604030504040204" pitchFamily="34" charset="0"/>
              </a:rPr>
              <a:t>IatricPatientListing</a:t>
            </a:r>
            <a:r>
              <a:rPr lang="en-US" sz="1600" dirty="0" smtClean="0">
                <a:latin typeface="Verdana" panose="020B0604030504040204" pitchFamily="34" charset="0"/>
                <a:ea typeface="Verdana" panose="020B0604030504040204" pitchFamily="34" charset="0"/>
                <a:cs typeface="Verdana" panose="020B0604030504040204" pitchFamily="34" charset="0"/>
              </a:rPr>
              <a:t> report (continued).</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In the Expression windows, opened from the previous selection, type in the statement that will alternate the color between </a:t>
            </a:r>
            <a:r>
              <a:rPr lang="en-US" sz="1600" b="1" dirty="0" err="1" smtClean="0">
                <a:latin typeface="Verdana" panose="020B0604030504040204" pitchFamily="34" charset="0"/>
                <a:ea typeface="Verdana" panose="020B0604030504040204" pitchFamily="34" charset="0"/>
                <a:cs typeface="Verdana" panose="020B0604030504040204" pitchFamily="34" charset="0"/>
              </a:rPr>
              <a:t>WhiteSmoke</a:t>
            </a:r>
            <a:r>
              <a:rPr lang="en-US" sz="1600" dirty="0" smtClean="0">
                <a:latin typeface="Verdana" panose="020B0604030504040204" pitchFamily="34" charset="0"/>
                <a:ea typeface="Verdana" panose="020B0604030504040204" pitchFamily="34" charset="0"/>
                <a:cs typeface="Verdana" panose="020B0604030504040204" pitchFamily="34" charset="0"/>
              </a:rPr>
              <a:t> and </a:t>
            </a:r>
            <a:r>
              <a:rPr lang="en-US" sz="1600" b="1" dirty="0" err="1" smtClean="0">
                <a:latin typeface="Verdana" panose="020B0604030504040204" pitchFamily="34" charset="0"/>
                <a:ea typeface="Verdana" panose="020B0604030504040204" pitchFamily="34" charset="0"/>
                <a:cs typeface="Verdana" panose="020B0604030504040204" pitchFamily="34" charset="0"/>
              </a:rPr>
              <a:t>NoColor</a:t>
            </a:r>
            <a:r>
              <a:rPr lang="en-US" sz="1600" dirty="0" smtClean="0">
                <a:latin typeface="Verdana" panose="020B0604030504040204" pitchFamily="34" charset="0"/>
                <a:ea typeface="Verdana" panose="020B0604030504040204" pitchFamily="34" charset="0"/>
                <a:cs typeface="Verdana" panose="020B0604030504040204" pitchFamily="34" charset="0"/>
              </a:rPr>
              <a:t> and select </a:t>
            </a:r>
            <a:r>
              <a:rPr lang="en-US" sz="1600" b="1" dirty="0" smtClean="0">
                <a:latin typeface="Verdana" panose="020B0604030504040204" pitchFamily="34" charset="0"/>
                <a:ea typeface="Verdana" panose="020B0604030504040204" pitchFamily="34" charset="0"/>
                <a:cs typeface="Verdana" panose="020B0604030504040204" pitchFamily="34" charset="0"/>
              </a:rPr>
              <a:t>OK</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2938224" y="3413865"/>
            <a:ext cx="3233976" cy="2986936"/>
          </a:xfrm>
          <a:prstGeom prst="rect">
            <a:avLst/>
          </a:prstGeom>
        </p:spPr>
      </p:pic>
    </p:spTree>
    <p:extLst>
      <p:ext uri="{BB962C8B-B14F-4D97-AF65-F5344CB8AC3E}">
        <p14:creationId xmlns:p14="http://schemas.microsoft.com/office/powerpoint/2010/main" val="1167786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Conditional Formatting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we have alternating row color configured; select the Preview tab and run the report.</a:t>
            </a:r>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4" name="Picture 3"/>
          <p:cNvPicPr>
            <a:picLocks noChangeAspect="1"/>
          </p:cNvPicPr>
          <p:nvPr/>
        </p:nvPicPr>
        <p:blipFill>
          <a:blip r:embed="rId3"/>
          <a:stretch>
            <a:fillRect/>
          </a:stretch>
        </p:blipFill>
        <p:spPr>
          <a:xfrm>
            <a:off x="2159600" y="2358196"/>
            <a:ext cx="4291399" cy="3966405"/>
          </a:xfrm>
          <a:prstGeom prst="rect">
            <a:avLst/>
          </a:prstGeom>
        </p:spPr>
      </p:pic>
    </p:spTree>
    <p:extLst>
      <p:ext uri="{BB962C8B-B14F-4D97-AF65-F5344CB8AC3E}">
        <p14:creationId xmlns:p14="http://schemas.microsoft.com/office/powerpoint/2010/main" val="2139449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Conditional Formatting</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747403"/>
            <a:ext cx="7934324" cy="3600986"/>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Add conditional formatting to the font color of a column of the </a:t>
            </a:r>
            <a:r>
              <a:rPr lang="en-US" sz="1600" dirty="0" err="1" smtClean="0">
                <a:latin typeface="Verdana" panose="020B0604030504040204" pitchFamily="34" charset="0"/>
                <a:ea typeface="Verdana" panose="020B0604030504040204" pitchFamily="34" charset="0"/>
                <a:cs typeface="Verdana" panose="020B0604030504040204" pitchFamily="34" charset="0"/>
              </a:rPr>
              <a:t>IatricPatientListing</a:t>
            </a:r>
            <a:r>
              <a:rPr lang="en-US" sz="1600" dirty="0" smtClean="0">
                <a:latin typeface="Verdana" panose="020B0604030504040204" pitchFamily="34" charset="0"/>
                <a:ea typeface="Verdana" panose="020B0604030504040204" pitchFamily="34" charset="0"/>
                <a:cs typeface="Verdana" panose="020B0604030504040204" pitchFamily="34" charset="0"/>
              </a:rPr>
              <a:t> report.</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Add the column </a:t>
            </a:r>
            <a:r>
              <a:rPr lang="en-US" sz="1600" b="1" dirty="0" err="1" smtClean="0">
                <a:latin typeface="Verdana" panose="020B0604030504040204" pitchFamily="34" charset="0"/>
                <a:ea typeface="Verdana" panose="020B0604030504040204" pitchFamily="34" charset="0"/>
                <a:cs typeface="Verdana" panose="020B0604030504040204" pitchFamily="34" charset="0"/>
              </a:rPr>
              <a:t>AbstractID</a:t>
            </a:r>
            <a:r>
              <a:rPr lang="en-US" sz="1600" dirty="0" smtClean="0">
                <a:latin typeface="Verdana" panose="020B0604030504040204" pitchFamily="34" charset="0"/>
                <a:ea typeface="Verdana" panose="020B0604030504040204" pitchFamily="34" charset="0"/>
                <a:cs typeface="Verdana" panose="020B0604030504040204" pitchFamily="34" charset="0"/>
              </a:rPr>
              <a:t> to the table</a:t>
            </a: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Select the </a:t>
            </a:r>
            <a:r>
              <a:rPr lang="en-US" sz="1600" dirty="0" err="1" smtClean="0">
                <a:latin typeface="Verdana" panose="020B0604030504040204" pitchFamily="34" charset="0"/>
                <a:ea typeface="Verdana" panose="020B0604030504040204" pitchFamily="34" charset="0"/>
                <a:cs typeface="Verdana" panose="020B0604030504040204" pitchFamily="34" charset="0"/>
              </a:rPr>
              <a:t>AbstractID</a:t>
            </a:r>
            <a:r>
              <a:rPr lang="en-US" sz="1600" dirty="0" smtClean="0">
                <a:latin typeface="Verdana" panose="020B0604030504040204" pitchFamily="34" charset="0"/>
                <a:ea typeface="Verdana" panose="020B0604030504040204" pitchFamily="34" charset="0"/>
                <a:cs typeface="Verdana" panose="020B0604030504040204" pitchFamily="34" charset="0"/>
              </a:rPr>
              <a:t> field and place conditional formatting on the Font Color property (Red when value is 800 else black)</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 the property window, select the </a:t>
            </a:r>
            <a:r>
              <a:rPr lang="en-US" sz="1400" b="1" dirty="0" smtClean="0">
                <a:latin typeface="Verdana" panose="020B0604030504040204" pitchFamily="34" charset="0"/>
                <a:ea typeface="Verdana" panose="020B0604030504040204" pitchFamily="34" charset="0"/>
                <a:cs typeface="Verdana" panose="020B0604030504040204" pitchFamily="34" charset="0"/>
              </a:rPr>
              <a:t>Color</a:t>
            </a:r>
            <a:r>
              <a:rPr lang="en-US" sz="1400" dirty="0" smtClean="0">
                <a:latin typeface="Verdana" panose="020B0604030504040204" pitchFamily="34" charset="0"/>
                <a:ea typeface="Verdana" panose="020B0604030504040204" pitchFamily="34" charset="0"/>
                <a:cs typeface="Verdana" panose="020B0604030504040204" pitchFamily="34" charset="0"/>
              </a:rPr>
              <a:t> property under </a:t>
            </a:r>
            <a:r>
              <a:rPr lang="en-US" sz="1400" b="1" dirty="0" smtClean="0">
                <a:latin typeface="Verdana" panose="020B0604030504040204" pitchFamily="34" charset="0"/>
                <a:ea typeface="Verdana" panose="020B0604030504040204" pitchFamily="34" charset="0"/>
                <a:cs typeface="Verdana" panose="020B0604030504040204" pitchFamily="34" charset="0"/>
              </a:rPr>
              <a:t>Font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drop down on the right hand side of the property to expand the options</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a:t>
            </a:r>
            <a:r>
              <a:rPr lang="en-US" sz="1400" b="1" dirty="0" smtClean="0">
                <a:latin typeface="Verdana" panose="020B0604030504040204" pitchFamily="34" charset="0"/>
                <a:ea typeface="Verdana" panose="020B0604030504040204" pitchFamily="34" charset="0"/>
                <a:cs typeface="Verdana" panose="020B0604030504040204" pitchFamily="34" charset="0"/>
              </a:rPr>
              <a:t>Expression</a:t>
            </a:r>
            <a:r>
              <a:rPr lang="en-US" sz="1400" dirty="0" smtClean="0">
                <a:latin typeface="Verdana" panose="020B0604030504040204" pitchFamily="34" charset="0"/>
                <a:ea typeface="Verdana" panose="020B0604030504040204" pitchFamily="34" charset="0"/>
                <a:cs typeface="Verdana" panose="020B0604030504040204" pitchFamily="34" charset="0"/>
              </a:rPr>
              <a:t> at the bottom of the drop down window</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Enter the code below and select </a:t>
            </a:r>
            <a:r>
              <a:rPr lang="en-US" sz="1400" b="1" dirty="0" smtClean="0">
                <a:latin typeface="Verdana" panose="020B0604030504040204" pitchFamily="34" charset="0"/>
                <a:ea typeface="Verdana" panose="020B0604030504040204" pitchFamily="34" charset="0"/>
                <a:cs typeface="Verdana" panose="020B0604030504040204" pitchFamily="34" charset="0"/>
              </a:rPr>
              <a:t>OK</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1566447" y="4552967"/>
            <a:ext cx="5944430" cy="247685"/>
          </a:xfrm>
          <a:prstGeom prst="rect">
            <a:avLst/>
          </a:prstGeom>
        </p:spPr>
      </p:pic>
    </p:spTree>
    <p:extLst>
      <p:ext uri="{BB962C8B-B14F-4D97-AF65-F5344CB8AC3E}">
        <p14:creationId xmlns:p14="http://schemas.microsoft.com/office/powerpoint/2010/main" val="1935600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Conditional Formatting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we have conditional formatting on a font color configured; select the Preview tab and run the report.</a:t>
            </a:r>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3"/>
          <a:stretch>
            <a:fillRect/>
          </a:stretch>
        </p:blipFill>
        <p:spPr>
          <a:xfrm>
            <a:off x="2052410" y="2394049"/>
            <a:ext cx="4505780" cy="3873390"/>
          </a:xfrm>
          <a:prstGeom prst="rect">
            <a:avLst/>
          </a:prstGeom>
        </p:spPr>
      </p:pic>
    </p:spTree>
    <p:extLst>
      <p:ext uri="{BB962C8B-B14F-4D97-AF65-F5344CB8AC3E}">
        <p14:creationId xmlns:p14="http://schemas.microsoft.com/office/powerpoint/2010/main" val="30631575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Conditional Formatting</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747403"/>
            <a:ext cx="7934324" cy="3354765"/>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Add conditional formatting to the visibility of a column of the </a:t>
            </a:r>
            <a:r>
              <a:rPr lang="en-US" sz="1600" dirty="0" err="1" smtClean="0">
                <a:latin typeface="Verdana" panose="020B0604030504040204" pitchFamily="34" charset="0"/>
                <a:ea typeface="Verdana" panose="020B0604030504040204" pitchFamily="34" charset="0"/>
                <a:cs typeface="Verdana" panose="020B0604030504040204" pitchFamily="34" charset="0"/>
              </a:rPr>
              <a:t>IatricPatientListing</a:t>
            </a:r>
            <a:r>
              <a:rPr lang="en-US" sz="1600" dirty="0" smtClean="0">
                <a:latin typeface="Verdana" panose="020B0604030504040204" pitchFamily="34" charset="0"/>
                <a:ea typeface="Verdana" panose="020B0604030504040204" pitchFamily="34" charset="0"/>
                <a:cs typeface="Verdana" panose="020B0604030504040204" pitchFamily="34" charset="0"/>
              </a:rPr>
              <a:t> report.</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Select the </a:t>
            </a:r>
            <a:r>
              <a:rPr lang="en-US" sz="1600" dirty="0" err="1" smtClean="0">
                <a:latin typeface="Verdana" panose="020B0604030504040204" pitchFamily="34" charset="0"/>
                <a:ea typeface="Verdana" panose="020B0604030504040204" pitchFamily="34" charset="0"/>
                <a:cs typeface="Verdana" panose="020B0604030504040204" pitchFamily="34" charset="0"/>
              </a:rPr>
              <a:t>PatientName</a:t>
            </a:r>
            <a:r>
              <a:rPr lang="en-US" sz="1600" dirty="0" smtClean="0">
                <a:latin typeface="Verdana" panose="020B0604030504040204" pitchFamily="34" charset="0"/>
                <a:ea typeface="Verdana" panose="020B0604030504040204" pitchFamily="34" charset="0"/>
                <a:cs typeface="Verdana" panose="020B0604030504040204" pitchFamily="34" charset="0"/>
              </a:rPr>
              <a:t> field and place conditional formatting on the Hidden property (True if blank and False if value exists)</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 the property window, select the </a:t>
            </a:r>
            <a:r>
              <a:rPr lang="en-US" sz="1400" b="1" dirty="0" smtClean="0">
                <a:latin typeface="Verdana" panose="020B0604030504040204" pitchFamily="34" charset="0"/>
                <a:ea typeface="Verdana" panose="020B0604030504040204" pitchFamily="34" charset="0"/>
                <a:cs typeface="Verdana" panose="020B0604030504040204" pitchFamily="34" charset="0"/>
              </a:rPr>
              <a:t>Hidden</a:t>
            </a:r>
            <a:r>
              <a:rPr lang="en-US" sz="1400" dirty="0" smtClean="0">
                <a:latin typeface="Verdana" panose="020B0604030504040204" pitchFamily="34" charset="0"/>
                <a:ea typeface="Verdana" panose="020B0604030504040204" pitchFamily="34" charset="0"/>
                <a:cs typeface="Verdana" panose="020B0604030504040204" pitchFamily="34" charset="0"/>
              </a:rPr>
              <a:t> property</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drop down on the right hand side of the property to expand the options</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a:t>
            </a:r>
            <a:r>
              <a:rPr lang="en-US" sz="1400" b="1" dirty="0" smtClean="0">
                <a:latin typeface="Verdana" panose="020B0604030504040204" pitchFamily="34" charset="0"/>
                <a:ea typeface="Verdana" panose="020B0604030504040204" pitchFamily="34" charset="0"/>
                <a:cs typeface="Verdana" panose="020B0604030504040204" pitchFamily="34" charset="0"/>
              </a:rPr>
              <a:t>Expression</a:t>
            </a:r>
            <a:r>
              <a:rPr lang="en-US" sz="1400" dirty="0" smtClean="0">
                <a:latin typeface="Verdana" panose="020B0604030504040204" pitchFamily="34" charset="0"/>
                <a:ea typeface="Verdana" panose="020B0604030504040204" pitchFamily="34" charset="0"/>
                <a:cs typeface="Verdana" panose="020B0604030504040204" pitchFamily="34" charset="0"/>
              </a:rPr>
              <a:t> at the bottom of the drop down window</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Enter the code below and select </a:t>
            </a:r>
            <a:r>
              <a:rPr lang="en-US" sz="1400" b="1" dirty="0" smtClean="0">
                <a:latin typeface="Verdana" panose="020B0604030504040204" pitchFamily="34" charset="0"/>
                <a:ea typeface="Verdana" panose="020B0604030504040204" pitchFamily="34" charset="0"/>
                <a:cs typeface="Verdana" panose="020B0604030504040204" pitchFamily="34" charset="0"/>
              </a:rPr>
              <a:t>OK</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1566447" y="4267182"/>
            <a:ext cx="5944430" cy="247685"/>
          </a:xfrm>
          <a:prstGeom prst="rect">
            <a:avLst/>
          </a:prstGeom>
        </p:spPr>
      </p:pic>
    </p:spTree>
    <p:extLst>
      <p:ext uri="{BB962C8B-B14F-4D97-AF65-F5344CB8AC3E}">
        <p14:creationId xmlns:p14="http://schemas.microsoft.com/office/powerpoint/2010/main" val="1997750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Conditional Formatting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we have conditional formatting on a Hidden property configured; select the Preview tab and run the report.</a:t>
            </a:r>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4" name="Picture 3"/>
          <p:cNvPicPr>
            <a:picLocks noChangeAspect="1"/>
          </p:cNvPicPr>
          <p:nvPr/>
        </p:nvPicPr>
        <p:blipFill>
          <a:blip r:embed="rId3"/>
          <a:stretch>
            <a:fillRect/>
          </a:stretch>
        </p:blipFill>
        <p:spPr>
          <a:xfrm>
            <a:off x="1997643" y="2383643"/>
            <a:ext cx="4615314" cy="4017158"/>
          </a:xfrm>
          <a:prstGeom prst="rect">
            <a:avLst/>
          </a:prstGeom>
        </p:spPr>
      </p:pic>
      <p:cxnSp>
        <p:nvCxnSpPr>
          <p:cNvPr id="7" name="Straight Arrow Connector 6"/>
          <p:cNvCxnSpPr/>
          <p:nvPr/>
        </p:nvCxnSpPr>
        <p:spPr>
          <a:xfrm>
            <a:off x="1285875" y="4667250"/>
            <a:ext cx="828675" cy="2762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57077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Overview</a:t>
            </a:r>
            <a:r>
              <a:rPr lang="en-US" dirty="0"/>
              <a:t/>
            </a:r>
            <a:br>
              <a:rPr lang="en-US" dirty="0"/>
            </a:br>
            <a:r>
              <a:rPr lang="en-US" sz="2000" dirty="0" smtClean="0"/>
              <a:t>DR XFER Process</a:t>
            </a:r>
            <a:endParaRPr lang="en-US" sz="2000" dirty="0"/>
          </a:p>
        </p:txBody>
      </p:sp>
      <p:sp>
        <p:nvSpPr>
          <p:cNvPr id="5" name="Text Placeholder 2"/>
          <p:cNvSpPr>
            <a:spLocks noGrp="1"/>
          </p:cNvSpPr>
          <p:nvPr>
            <p:ph idx="1"/>
          </p:nvPr>
        </p:nvSpPr>
        <p:spPr>
          <a:xfrm>
            <a:off x="761998" y="1962599"/>
            <a:ext cx="7583979" cy="4454826"/>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800" dirty="0" smtClean="0"/>
              <a:t>The </a:t>
            </a:r>
            <a:r>
              <a:rPr lang="en-US" sz="1800" b="1" dirty="0" smtClean="0"/>
              <a:t>DR XFER</a:t>
            </a:r>
            <a:r>
              <a:rPr lang="en-US" sz="1800" dirty="0" smtClean="0"/>
              <a:t> process sends data from the Meditech system to the Data Repository.</a:t>
            </a:r>
          </a:p>
          <a:p>
            <a:pPr lvl="0">
              <a:spcBef>
                <a:spcPts val="600"/>
              </a:spcBef>
            </a:pPr>
            <a:endParaRPr lang="en-US" sz="1800" dirty="0"/>
          </a:p>
          <a:p>
            <a:pPr lvl="0">
              <a:spcBef>
                <a:spcPts val="600"/>
              </a:spcBef>
            </a:pPr>
            <a:r>
              <a:rPr lang="en-US" sz="1800" dirty="0" smtClean="0"/>
              <a:t>Each Meditech server has activity logs.  These records are continuously updated when a new record is created, modified or deleted in the Meditech system.</a:t>
            </a:r>
          </a:p>
          <a:p>
            <a:pPr lvl="0">
              <a:spcBef>
                <a:spcPts val="600"/>
              </a:spcBef>
            </a:pPr>
            <a:endParaRPr lang="en-US" sz="1800" dirty="0"/>
          </a:p>
          <a:p>
            <a:pPr lvl="0">
              <a:spcBef>
                <a:spcPts val="600"/>
              </a:spcBef>
            </a:pPr>
            <a:r>
              <a:rPr lang="en-US" sz="1800" dirty="0" smtClean="0"/>
              <a:t>Activity logs are monitored for changes by a service running on each server.  The process creates an equivalent SQL statement for each transaction and sends the data to the Data Repository.</a:t>
            </a:r>
          </a:p>
          <a:p>
            <a:pPr lvl="0">
              <a:spcBef>
                <a:spcPts val="600"/>
              </a:spcBef>
            </a:pPr>
            <a:endParaRPr lang="en-US" sz="1800" dirty="0"/>
          </a:p>
          <a:p>
            <a:pPr lvl="0">
              <a:spcBef>
                <a:spcPts val="600"/>
              </a:spcBef>
            </a:pPr>
            <a:r>
              <a:rPr lang="en-US" sz="1800" dirty="0" smtClean="0"/>
              <a:t>Each application has its own queue and all transactions are sent down the same pipe line to the DR.</a:t>
            </a:r>
          </a:p>
        </p:txBody>
      </p:sp>
    </p:spTree>
    <p:extLst>
      <p:ext uri="{BB962C8B-B14F-4D97-AF65-F5344CB8AC3E}">
        <p14:creationId xmlns:p14="http://schemas.microsoft.com/office/powerpoint/2010/main" val="1511836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Repeating Group Headers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417465"/>
            <a:ext cx="7934324" cy="5355312"/>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As soon as a Table, List, or Matrix is created with group headers, you will find that the header will only appear on the first page. However, the good news is that this can be corrected.</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a:t>
            </a:r>
            <a:r>
              <a:rPr lang="en-US" sz="1400" b="1" dirty="0" smtClean="0">
                <a:latin typeface="Verdana" panose="020B0604030504040204" pitchFamily="34" charset="0"/>
                <a:ea typeface="Verdana" panose="020B0604030504040204" pitchFamily="34" charset="0"/>
                <a:cs typeface="Verdana" panose="020B0604030504040204" pitchFamily="34" charset="0"/>
              </a:rPr>
              <a:t>Advanced Mode</a:t>
            </a:r>
            <a:r>
              <a:rPr lang="en-US" sz="1400" dirty="0" smtClean="0">
                <a:latin typeface="Verdana" panose="020B0604030504040204" pitchFamily="34" charset="0"/>
                <a:ea typeface="Verdana" panose="020B0604030504040204" pitchFamily="34" charset="0"/>
                <a:cs typeface="Verdana" panose="020B0604030504040204" pitchFamily="34" charset="0"/>
              </a:rPr>
              <a:t> from the drop down arrow that is found in the lower right of the Design Pane next to the Column Groups</a:t>
            </a: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Once the </a:t>
            </a:r>
            <a:r>
              <a:rPr lang="en-US" sz="1400" b="1" dirty="0" smtClean="0">
                <a:latin typeface="Verdana" panose="020B0604030504040204" pitchFamily="34" charset="0"/>
                <a:ea typeface="Verdana" panose="020B0604030504040204" pitchFamily="34" charset="0"/>
                <a:cs typeface="Verdana" panose="020B0604030504040204" pitchFamily="34" charset="0"/>
              </a:rPr>
              <a:t>Advanced Mode</a:t>
            </a:r>
            <a:r>
              <a:rPr lang="en-US" sz="1400" dirty="0" smtClean="0">
                <a:latin typeface="Verdana" panose="020B0604030504040204" pitchFamily="34" charset="0"/>
                <a:ea typeface="Verdana" panose="020B0604030504040204" pitchFamily="34" charset="0"/>
                <a:cs typeface="Verdana" panose="020B0604030504040204" pitchFamily="34" charset="0"/>
              </a:rPr>
              <a:t> option has been selected, additional information will be displayed under the Row and Column Groups.  Highlight the </a:t>
            </a:r>
            <a:r>
              <a:rPr lang="en-US" sz="1400" b="1" dirty="0" smtClean="0">
                <a:latin typeface="Verdana" panose="020B0604030504040204" pitchFamily="34" charset="0"/>
                <a:ea typeface="Verdana" panose="020B0604030504040204" pitchFamily="34" charset="0"/>
                <a:cs typeface="Verdana" panose="020B0604030504040204" pitchFamily="34" charset="0"/>
              </a:rPr>
              <a:t>(Static)</a:t>
            </a:r>
            <a:r>
              <a:rPr lang="en-US" sz="1400" dirty="0" smtClean="0">
                <a:latin typeface="Verdana" panose="020B0604030504040204" pitchFamily="34" charset="0"/>
                <a:ea typeface="Verdana" panose="020B0604030504040204" pitchFamily="34" charset="0"/>
                <a:cs typeface="Verdana" panose="020B0604030504040204" pitchFamily="34" charset="0"/>
              </a:rPr>
              <a:t> field that appears under the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Row Groups</a:t>
            </a: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In the Properties window on the right, set </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b="1" dirty="0" err="1" smtClean="0">
                <a:latin typeface="Verdana" panose="020B0604030504040204" pitchFamily="34" charset="0"/>
                <a:ea typeface="Verdana" panose="020B0604030504040204" pitchFamily="34" charset="0"/>
                <a:cs typeface="Verdana" panose="020B0604030504040204" pitchFamily="34" charset="0"/>
              </a:rPr>
              <a:t>KeepWithGroup</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to After and </a:t>
            </a:r>
            <a:r>
              <a:rPr lang="en-US" sz="1400" b="1" dirty="0" err="1">
                <a:latin typeface="Verdana" panose="020B0604030504040204" pitchFamily="34" charset="0"/>
                <a:ea typeface="Verdana" panose="020B0604030504040204" pitchFamily="34" charset="0"/>
                <a:cs typeface="Verdana" panose="020B0604030504040204" pitchFamily="34" charset="0"/>
              </a:rPr>
              <a:t>RepeatOnNewPage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                                           to </a:t>
            </a:r>
            <a:r>
              <a:rPr lang="en-US" sz="1400" dirty="0">
                <a:latin typeface="Verdana" panose="020B0604030504040204" pitchFamily="34" charset="0"/>
                <a:ea typeface="Verdana" panose="020B0604030504040204" pitchFamily="34" charset="0"/>
                <a:cs typeface="Verdana" panose="020B0604030504040204" pitchFamily="34" charset="0"/>
              </a:rPr>
              <a:t>True</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1092995" y="2901665"/>
            <a:ext cx="4359627" cy="1024074"/>
          </a:xfrm>
          <a:prstGeom prst="rect">
            <a:avLst/>
          </a:prstGeom>
        </p:spPr>
      </p:pic>
      <p:pic>
        <p:nvPicPr>
          <p:cNvPr id="8" name="Picture 7"/>
          <p:cNvPicPr>
            <a:picLocks noChangeAspect="1"/>
          </p:cNvPicPr>
          <p:nvPr/>
        </p:nvPicPr>
        <p:blipFill>
          <a:blip r:embed="rId4"/>
          <a:stretch>
            <a:fillRect/>
          </a:stretch>
        </p:blipFill>
        <p:spPr>
          <a:xfrm>
            <a:off x="1092995" y="4689487"/>
            <a:ext cx="3840955" cy="992080"/>
          </a:xfrm>
          <a:prstGeom prst="rect">
            <a:avLst/>
          </a:prstGeom>
        </p:spPr>
      </p:pic>
      <p:cxnSp>
        <p:nvCxnSpPr>
          <p:cNvPr id="10" name="Straight Arrow Connector 9"/>
          <p:cNvCxnSpPr/>
          <p:nvPr/>
        </p:nvCxnSpPr>
        <p:spPr>
          <a:xfrm flipH="1">
            <a:off x="4461964" y="4608988"/>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H="1">
            <a:off x="5199707" y="2796274"/>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3" name="Picture 12"/>
          <p:cNvPicPr/>
          <p:nvPr/>
        </p:nvPicPr>
        <p:blipFill>
          <a:blip r:embed="rId5" cstate="email">
            <a:extLst>
              <a:ext uri="{28A0092B-C50C-407E-A947-70E740481C1C}">
                <a14:useLocalDpi xmlns:a14="http://schemas.microsoft.com/office/drawing/2010/main" val="0"/>
              </a:ext>
            </a:extLst>
          </a:blip>
          <a:stretch>
            <a:fillRect/>
          </a:stretch>
        </p:blipFill>
        <p:spPr>
          <a:xfrm>
            <a:off x="6143681" y="4927708"/>
            <a:ext cx="2214065" cy="1551359"/>
          </a:xfrm>
          <a:prstGeom prst="rect">
            <a:avLst/>
          </a:prstGeom>
        </p:spPr>
      </p:pic>
      <p:sp>
        <p:nvSpPr>
          <p:cNvPr id="14" name="Rectangle 13"/>
          <p:cNvSpPr/>
          <p:nvPr/>
        </p:nvSpPr>
        <p:spPr>
          <a:xfrm>
            <a:off x="6229350" y="6057899"/>
            <a:ext cx="1962150" cy="318095"/>
          </a:xfrm>
          <a:prstGeom prst="rect">
            <a:avLst/>
          </a:prstGeom>
          <a:noFill/>
          <a:ln w="28575" cap="flat">
            <a:solidFill>
              <a:srgbClr val="F68E2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25922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Repeating Group Headers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we have repeating group headers configured; select the Preview tab and run the report.</a:t>
            </a:r>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4" name="Picture 3"/>
          <p:cNvPicPr>
            <a:picLocks noChangeAspect="1"/>
          </p:cNvPicPr>
          <p:nvPr/>
        </p:nvPicPr>
        <p:blipFill>
          <a:blip r:embed="rId3"/>
          <a:stretch>
            <a:fillRect/>
          </a:stretch>
        </p:blipFill>
        <p:spPr>
          <a:xfrm>
            <a:off x="1902395" y="2385417"/>
            <a:ext cx="5272534" cy="3997682"/>
          </a:xfrm>
          <a:prstGeom prst="rect">
            <a:avLst/>
          </a:prstGeom>
        </p:spPr>
      </p:pic>
      <p:cxnSp>
        <p:nvCxnSpPr>
          <p:cNvPr id="9" name="Straight Arrow Connector 8"/>
          <p:cNvCxnSpPr/>
          <p:nvPr/>
        </p:nvCxnSpPr>
        <p:spPr>
          <a:xfrm>
            <a:off x="1527459" y="3114675"/>
            <a:ext cx="749869" cy="21283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1902395" y="3476626"/>
            <a:ext cx="5272534" cy="266699"/>
          </a:xfrm>
          <a:prstGeom prst="rect">
            <a:avLst/>
          </a:prstGeom>
          <a:noFill/>
          <a:ln w="28575" cap="flat">
            <a:solidFill>
              <a:srgbClr val="F68E2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6927111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Parameters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697459"/>
            <a:ext cx="7553326" cy="4339650"/>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In a report, parameters can be used to</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Filter data</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Internally set in report</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U</a:t>
            </a:r>
            <a:r>
              <a:rPr lang="en-US" sz="1400" dirty="0" smtClean="0">
                <a:latin typeface="Verdana" panose="020B0604030504040204" pitchFamily="34" charset="0"/>
                <a:ea typeface="Verdana" panose="020B0604030504040204" pitchFamily="34" charset="0"/>
                <a:cs typeface="Verdana" panose="020B0604030504040204" pitchFamily="34" charset="0"/>
              </a:rPr>
              <a:t>ser selection at runtime</a:t>
            </a: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Vary appearance</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Internally set in report</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User selection at runtime</a:t>
            </a: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Connect to related reports</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Pass data to an external report</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Pass data to an internal report (</a:t>
            </a:r>
            <a:r>
              <a:rPr lang="en-US" sz="1400" dirty="0" err="1" smtClean="0">
                <a:latin typeface="Verdana" panose="020B0604030504040204" pitchFamily="34" charset="0"/>
                <a:ea typeface="Verdana" panose="020B0604030504040204" pitchFamily="34" charset="0"/>
                <a:cs typeface="Verdana" panose="020B0604030504040204" pitchFamily="34" charset="0"/>
              </a:rPr>
              <a:t>subreport</a:t>
            </a:r>
            <a:r>
              <a:rPr lang="en-US" sz="1400" dirty="0" smtClean="0">
                <a:latin typeface="Verdana" panose="020B0604030504040204" pitchFamily="34" charset="0"/>
                <a:ea typeface="Verdana" panose="020B0604030504040204" pitchFamily="34" charset="0"/>
                <a:cs typeface="Verdana" panose="020B0604030504040204" pitchFamily="34" charset="0"/>
              </a:rPr>
              <a:t>) </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smtClean="0">
                <a:latin typeface="Verdana" panose="020B0604030504040204" pitchFamily="34" charset="0"/>
                <a:ea typeface="Verdana" panose="020B0604030504040204" pitchFamily="34" charset="0"/>
                <a:cs typeface="Verdana" panose="020B0604030504040204" pitchFamily="34" charset="0"/>
              </a:rPr>
              <a:t>Expressions that are used within the report can refer to these parameters to either modify data or the appearance of the report.</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b="1" dirty="0" smtClean="0">
                <a:latin typeface="Verdana" panose="020B0604030504040204" pitchFamily="34" charset="0"/>
                <a:ea typeface="Verdana" panose="020B0604030504040204" pitchFamily="34" charset="0"/>
                <a:cs typeface="Verdana" panose="020B0604030504040204" pitchFamily="34" charset="0"/>
              </a:rPr>
              <a:t>Note:</a:t>
            </a:r>
            <a:r>
              <a:rPr lang="en-US" sz="1600" dirty="0" smtClean="0">
                <a:latin typeface="Verdana" panose="020B0604030504040204" pitchFamily="34" charset="0"/>
                <a:ea typeface="Verdana" panose="020B0604030504040204" pitchFamily="34" charset="0"/>
                <a:cs typeface="Verdana" panose="020B0604030504040204" pitchFamily="34" charset="0"/>
              </a:rPr>
              <a:t> Be cautious when creating cascading parameters.  The order of the parameters are important.  Make sure that a referenced parameter is defined higher in the list if another parameter will be consuming it.</a:t>
            </a:r>
            <a:endParaRPr lang="en-US" sz="1600"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0725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Parameters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697459"/>
            <a:ext cx="7553326" cy="2246769"/>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As seen in the previous slides, the </a:t>
            </a:r>
            <a:r>
              <a:rPr lang="en-US" sz="1600" dirty="0" err="1" smtClean="0">
                <a:latin typeface="Verdana" panose="020B0604030504040204" pitchFamily="34" charset="0"/>
                <a:ea typeface="Verdana" panose="020B0604030504040204" pitchFamily="34" charset="0"/>
                <a:cs typeface="Verdana" panose="020B0604030504040204" pitchFamily="34" charset="0"/>
              </a:rPr>
              <a:t>IatricPatientListing</a:t>
            </a:r>
            <a:r>
              <a:rPr lang="en-US" sz="1600" dirty="0" smtClean="0">
                <a:latin typeface="Verdana" panose="020B0604030504040204" pitchFamily="34" charset="0"/>
                <a:ea typeface="Verdana" panose="020B0604030504040204" pitchFamily="34" charset="0"/>
                <a:cs typeface="Verdana" panose="020B0604030504040204" pitchFamily="34" charset="0"/>
              </a:rPr>
              <a:t> report requires three parameters (Facility, Start Date, and End Date).  To address these parameters some additional setup is required.</a:t>
            </a:r>
          </a:p>
          <a:p>
            <a:pPr lvl="0"/>
            <a:endParaRPr lang="en-US"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Create a New Dataset for the facility named </a:t>
            </a:r>
            <a:r>
              <a:rPr lang="en-US" sz="1600" dirty="0" err="1" smtClean="0">
                <a:latin typeface="Verdana" panose="020B0604030504040204" pitchFamily="34" charset="0"/>
                <a:ea typeface="Verdana" panose="020B0604030504040204" pitchFamily="34" charset="0"/>
                <a:cs typeface="Verdana" panose="020B0604030504040204" pitchFamily="34" charset="0"/>
              </a:rPr>
              <a:t>FacilityDs</a:t>
            </a:r>
            <a:r>
              <a:rPr lang="en-US" sz="1600" dirty="0" smtClean="0">
                <a:latin typeface="Verdana" panose="020B0604030504040204" pitchFamily="34" charset="0"/>
                <a:ea typeface="Verdana" panose="020B0604030504040204" pitchFamily="34" charset="0"/>
                <a:cs typeface="Verdana" panose="020B0604030504040204" pitchFamily="34" charset="0"/>
              </a:rPr>
              <a:t> using the stored procedure </a:t>
            </a:r>
            <a:r>
              <a:rPr lang="en-US" sz="1600" dirty="0" err="1" smtClean="0">
                <a:latin typeface="Verdana" panose="020B0604030504040204" pitchFamily="34" charset="0"/>
                <a:ea typeface="Verdana" panose="020B0604030504040204" pitchFamily="34" charset="0"/>
                <a:cs typeface="Verdana" panose="020B0604030504040204" pitchFamily="34" charset="0"/>
              </a:rPr>
              <a:t>IatricFacilityList</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In the Report Data Window</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Expand the Parameters</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Right-click the </a:t>
            </a:r>
            <a:r>
              <a:rPr lang="en-US" sz="1400" dirty="0" err="1" smtClean="0">
                <a:latin typeface="Verdana" panose="020B0604030504040204" pitchFamily="34" charset="0"/>
                <a:ea typeface="Verdana" panose="020B0604030504040204" pitchFamily="34" charset="0"/>
                <a:cs typeface="Verdana" panose="020B0604030504040204" pitchFamily="34" charset="0"/>
              </a:rPr>
              <a:t>cFacilityID</a:t>
            </a:r>
            <a:r>
              <a:rPr lang="en-US" sz="1400" dirty="0" smtClean="0">
                <a:latin typeface="Verdana" panose="020B0604030504040204" pitchFamily="34" charset="0"/>
                <a:ea typeface="Verdana" panose="020B0604030504040204" pitchFamily="34" charset="0"/>
                <a:cs typeface="Verdana" panose="020B0604030504040204" pitchFamily="34" charset="0"/>
              </a:rPr>
              <a:t> parameter and select </a:t>
            </a:r>
            <a:r>
              <a:rPr lang="en-US" sz="1400" b="1" dirty="0" smtClean="0">
                <a:latin typeface="Verdana" panose="020B0604030504040204" pitchFamily="34" charset="0"/>
                <a:ea typeface="Verdana" panose="020B0604030504040204" pitchFamily="34" charset="0"/>
                <a:cs typeface="Verdana" panose="020B0604030504040204" pitchFamily="34" charset="0"/>
              </a:rPr>
              <a:t>Parameter Properties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2843212" y="4096628"/>
            <a:ext cx="2924175" cy="2124075"/>
          </a:xfrm>
          <a:prstGeom prst="rect">
            <a:avLst/>
          </a:prstGeom>
        </p:spPr>
      </p:pic>
      <p:cxnSp>
        <p:nvCxnSpPr>
          <p:cNvPr id="7" name="Straight Arrow Connector 6"/>
          <p:cNvCxnSpPr/>
          <p:nvPr/>
        </p:nvCxnSpPr>
        <p:spPr>
          <a:xfrm flipH="1">
            <a:off x="5295400" y="5158665"/>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864492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Parameters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697459"/>
            <a:ext cx="7553326" cy="1815882"/>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Continued …</a:t>
            </a:r>
          </a:p>
          <a:p>
            <a:pPr lvl="0"/>
            <a:endParaRPr lang="en-US"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On the General tab in the Report Parameter Properties window, update the </a:t>
            </a:r>
            <a:r>
              <a:rPr lang="en-US" sz="1600" b="1" dirty="0" smtClean="0">
                <a:latin typeface="Verdana" panose="020B0604030504040204" pitchFamily="34" charset="0"/>
                <a:ea typeface="Verdana" panose="020B0604030504040204" pitchFamily="34" charset="0"/>
                <a:cs typeface="Verdana" panose="020B0604030504040204" pitchFamily="34" charset="0"/>
              </a:rPr>
              <a:t>Prompt</a:t>
            </a:r>
            <a:r>
              <a:rPr lang="en-US" sz="1600" dirty="0" smtClean="0">
                <a:latin typeface="Verdana" panose="020B0604030504040204" pitchFamily="34" charset="0"/>
                <a:ea typeface="Verdana" panose="020B0604030504040204" pitchFamily="34" charset="0"/>
                <a:cs typeface="Verdana" panose="020B0604030504040204" pitchFamily="34" charset="0"/>
              </a:rPr>
              <a:t> property with the description to be displayed on the parameter selection area on the report</a:t>
            </a: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2512686" y="3140156"/>
            <a:ext cx="4032493" cy="3279683"/>
          </a:xfrm>
          <a:prstGeom prst="rect">
            <a:avLst/>
          </a:prstGeom>
        </p:spPr>
      </p:pic>
    </p:spTree>
    <p:extLst>
      <p:ext uri="{BB962C8B-B14F-4D97-AF65-F5344CB8AC3E}">
        <p14:creationId xmlns:p14="http://schemas.microsoft.com/office/powerpoint/2010/main" val="2532076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Parameters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2001" y="1392659"/>
            <a:ext cx="7553326" cy="2431435"/>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Continued …</a:t>
            </a:r>
          </a:p>
          <a:p>
            <a:pPr lvl="0"/>
            <a:endParaRPr lang="en-US"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On the Available Values tab in the Report Parameter Properties window</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a:t>
            </a:r>
            <a:r>
              <a:rPr lang="en-US" sz="1400" b="1" dirty="0" smtClean="0">
                <a:latin typeface="Verdana" panose="020B0604030504040204" pitchFamily="34" charset="0"/>
                <a:ea typeface="Verdana" panose="020B0604030504040204" pitchFamily="34" charset="0"/>
                <a:cs typeface="Verdana" panose="020B0604030504040204" pitchFamily="34" charset="0"/>
              </a:rPr>
              <a:t>Get values from a query</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a:t>
            </a:r>
            <a:r>
              <a:rPr lang="en-US" sz="1400" b="1" dirty="0" err="1" smtClean="0">
                <a:latin typeface="Verdana" panose="020B0604030504040204" pitchFamily="34" charset="0"/>
                <a:ea typeface="Verdana" panose="020B0604030504040204" pitchFamily="34" charset="0"/>
                <a:cs typeface="Verdana" panose="020B0604030504040204" pitchFamily="34" charset="0"/>
              </a:rPr>
              <a:t>FacilityDs</a:t>
            </a:r>
            <a:r>
              <a:rPr lang="en-US" sz="1400" dirty="0" smtClean="0">
                <a:latin typeface="Verdana" panose="020B0604030504040204" pitchFamily="34" charset="0"/>
                <a:ea typeface="Verdana" panose="020B0604030504040204" pitchFamily="34" charset="0"/>
                <a:cs typeface="Verdana" panose="020B0604030504040204" pitchFamily="34" charset="0"/>
              </a:rPr>
              <a:t> for the Dataset option</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a:t>
            </a:r>
            <a:r>
              <a:rPr lang="en-US" sz="1400" b="1" dirty="0" err="1" smtClean="0">
                <a:latin typeface="Verdana" panose="020B0604030504040204" pitchFamily="34" charset="0"/>
                <a:ea typeface="Verdana" panose="020B0604030504040204" pitchFamily="34" charset="0"/>
                <a:cs typeface="Verdana" panose="020B0604030504040204" pitchFamily="34" charset="0"/>
              </a:rPr>
              <a:t>FacilityID</a:t>
            </a:r>
            <a:r>
              <a:rPr lang="en-US" sz="1400" dirty="0" smtClean="0">
                <a:latin typeface="Verdana" panose="020B0604030504040204" pitchFamily="34" charset="0"/>
                <a:ea typeface="Verdana" panose="020B0604030504040204" pitchFamily="34" charset="0"/>
                <a:cs typeface="Verdana" panose="020B0604030504040204" pitchFamily="34" charset="0"/>
              </a:rPr>
              <a:t> for the Value field option</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a:t>
            </a:r>
            <a:r>
              <a:rPr lang="en-US" sz="1400" b="1" dirty="0" smtClean="0">
                <a:latin typeface="Verdana" panose="020B0604030504040204" pitchFamily="34" charset="0"/>
                <a:ea typeface="Verdana" panose="020B0604030504040204" pitchFamily="34" charset="0"/>
                <a:cs typeface="Verdana" panose="020B0604030504040204" pitchFamily="34" charset="0"/>
              </a:rPr>
              <a:t>Name</a:t>
            </a:r>
            <a:r>
              <a:rPr lang="en-US" sz="1400" dirty="0" smtClean="0">
                <a:latin typeface="Verdana" panose="020B0604030504040204" pitchFamily="34" charset="0"/>
                <a:ea typeface="Verdana" panose="020B0604030504040204" pitchFamily="34" charset="0"/>
                <a:cs typeface="Verdana" panose="020B0604030504040204" pitchFamily="34" charset="0"/>
              </a:rPr>
              <a:t> for the Label field option</a:t>
            </a: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2368461" y="3361026"/>
            <a:ext cx="3868710" cy="3137395"/>
          </a:xfrm>
          <a:prstGeom prst="rect">
            <a:avLst/>
          </a:prstGeom>
        </p:spPr>
      </p:pic>
    </p:spTree>
    <p:extLst>
      <p:ext uri="{BB962C8B-B14F-4D97-AF65-F5344CB8AC3E}">
        <p14:creationId xmlns:p14="http://schemas.microsoft.com/office/powerpoint/2010/main" val="38953568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Parameters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2001" y="1392659"/>
            <a:ext cx="7553326" cy="2215991"/>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Continued …</a:t>
            </a:r>
          </a:p>
          <a:p>
            <a:pPr lvl="0"/>
            <a:endParaRPr lang="en-US"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On the Default Values tab in the Report Parameter Properties window (to default to the first value)</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a:t>
            </a:r>
            <a:r>
              <a:rPr lang="en-US" sz="1400" b="1" dirty="0" smtClean="0">
                <a:latin typeface="Verdana" panose="020B0604030504040204" pitchFamily="34" charset="0"/>
                <a:ea typeface="Verdana" panose="020B0604030504040204" pitchFamily="34" charset="0"/>
                <a:cs typeface="Verdana" panose="020B0604030504040204" pitchFamily="34" charset="0"/>
              </a:rPr>
              <a:t>Get values from a query</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a:t>
            </a:r>
            <a:r>
              <a:rPr lang="en-US" sz="1400" b="1" dirty="0" err="1" smtClean="0">
                <a:latin typeface="Verdana" panose="020B0604030504040204" pitchFamily="34" charset="0"/>
                <a:ea typeface="Verdana" panose="020B0604030504040204" pitchFamily="34" charset="0"/>
                <a:cs typeface="Verdana" panose="020B0604030504040204" pitchFamily="34" charset="0"/>
              </a:rPr>
              <a:t>FacilityDs</a:t>
            </a:r>
            <a:r>
              <a:rPr lang="en-US" sz="1400" dirty="0" smtClean="0">
                <a:latin typeface="Verdana" panose="020B0604030504040204" pitchFamily="34" charset="0"/>
                <a:ea typeface="Verdana" panose="020B0604030504040204" pitchFamily="34" charset="0"/>
                <a:cs typeface="Verdana" panose="020B0604030504040204" pitchFamily="34" charset="0"/>
              </a:rPr>
              <a:t> for the Dataset option</a:t>
            </a:r>
          </a:p>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a:t>
            </a:r>
            <a:r>
              <a:rPr lang="en-US" sz="1400" b="1" dirty="0" err="1" smtClean="0">
                <a:latin typeface="Verdana" panose="020B0604030504040204" pitchFamily="34" charset="0"/>
                <a:ea typeface="Verdana" panose="020B0604030504040204" pitchFamily="34" charset="0"/>
                <a:cs typeface="Verdana" panose="020B0604030504040204" pitchFamily="34" charset="0"/>
              </a:rPr>
              <a:t>FacilityID</a:t>
            </a:r>
            <a:r>
              <a:rPr lang="en-US" sz="1400" dirty="0" smtClean="0">
                <a:latin typeface="Verdana" panose="020B0604030504040204" pitchFamily="34" charset="0"/>
                <a:ea typeface="Verdana" panose="020B0604030504040204" pitchFamily="34" charset="0"/>
                <a:cs typeface="Verdana" panose="020B0604030504040204" pitchFamily="34" charset="0"/>
              </a:rPr>
              <a:t> for the Value field option</a:t>
            </a: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2565774" y="3129037"/>
            <a:ext cx="4133410" cy="3359140"/>
          </a:xfrm>
          <a:prstGeom prst="rect">
            <a:avLst/>
          </a:prstGeom>
        </p:spPr>
      </p:pic>
    </p:spTree>
    <p:extLst>
      <p:ext uri="{BB962C8B-B14F-4D97-AF65-F5344CB8AC3E}">
        <p14:creationId xmlns:p14="http://schemas.microsoft.com/office/powerpoint/2010/main" val="26918914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Parameters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827817"/>
            <a:ext cx="7553326" cy="2554545"/>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Continued …</a:t>
            </a:r>
          </a:p>
          <a:p>
            <a:pPr lvl="0"/>
            <a:endParaRPr lang="en-US"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Update the date parameters </a:t>
            </a:r>
            <a:r>
              <a:rPr lang="en-US" sz="1600" b="1" dirty="0" smtClean="0">
                <a:latin typeface="Verdana" panose="020B0604030504040204" pitchFamily="34" charset="0"/>
                <a:ea typeface="Verdana" panose="020B0604030504040204" pitchFamily="34" charset="0"/>
                <a:cs typeface="Verdana" panose="020B0604030504040204" pitchFamily="34" charset="0"/>
              </a:rPr>
              <a:t>Prompt</a:t>
            </a:r>
            <a:r>
              <a:rPr lang="en-US" sz="1600" dirty="0" smtClean="0">
                <a:latin typeface="Verdana" panose="020B0604030504040204" pitchFamily="34" charset="0"/>
                <a:ea typeface="Verdana" panose="020B0604030504040204" pitchFamily="34" charset="0"/>
                <a:cs typeface="Verdana" panose="020B0604030504040204" pitchFamily="34" charset="0"/>
              </a:rPr>
              <a:t> property with </a:t>
            </a:r>
            <a:r>
              <a:rPr lang="en-US" sz="1600" dirty="0">
                <a:latin typeface="Verdana" panose="020B0604030504040204" pitchFamily="34" charset="0"/>
                <a:ea typeface="Verdana" panose="020B0604030504040204" pitchFamily="34" charset="0"/>
                <a:cs typeface="Verdana" panose="020B0604030504040204" pitchFamily="34" charset="0"/>
              </a:rPr>
              <a:t>the description to be displayed on the parameter selection area on the report</a:t>
            </a: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r>
              <a:rPr lang="en-US" sz="1600" dirty="0">
                <a:latin typeface="Verdana" panose="020B0604030504040204" pitchFamily="34" charset="0"/>
                <a:ea typeface="Verdana" panose="020B0604030504040204" pitchFamily="34" charset="0"/>
                <a:cs typeface="Verdana" panose="020B0604030504040204" pitchFamily="34" charset="0"/>
              </a:rPr>
              <a:t>Now that we have </a:t>
            </a:r>
            <a:r>
              <a:rPr lang="en-US" sz="1600" dirty="0" smtClean="0">
                <a:latin typeface="Verdana" panose="020B0604030504040204" pitchFamily="34" charset="0"/>
                <a:ea typeface="Verdana" panose="020B0604030504040204" pitchFamily="34" charset="0"/>
                <a:cs typeface="Verdana" panose="020B0604030504040204" pitchFamily="34" charset="0"/>
              </a:rPr>
              <a:t>the parameters </a:t>
            </a:r>
            <a:r>
              <a:rPr lang="en-US" sz="1600" dirty="0">
                <a:latin typeface="Verdana" panose="020B0604030504040204" pitchFamily="34" charset="0"/>
                <a:ea typeface="Verdana" panose="020B0604030504040204" pitchFamily="34" charset="0"/>
                <a:cs typeface="Verdana" panose="020B0604030504040204" pitchFamily="34" charset="0"/>
              </a:rPr>
              <a:t>configured; select the Preview tab </a:t>
            </a:r>
            <a:r>
              <a:rPr lang="en-US" sz="1600" dirty="0" smtClean="0">
                <a:latin typeface="Verdana" panose="020B0604030504040204" pitchFamily="34" charset="0"/>
                <a:ea typeface="Verdana" panose="020B0604030504040204" pitchFamily="34" charset="0"/>
                <a:cs typeface="Verdana" panose="020B0604030504040204" pitchFamily="34" charset="0"/>
              </a:rPr>
              <a:t>to verify the parameter changes.</a:t>
            </a:r>
            <a:endParaRPr lang="en-US" sz="1600" dirty="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1547394" y="4324072"/>
            <a:ext cx="5982535" cy="1333686"/>
          </a:xfrm>
          <a:prstGeom prst="rect">
            <a:avLst/>
          </a:prstGeom>
        </p:spPr>
      </p:pic>
    </p:spTree>
    <p:extLst>
      <p:ext uri="{BB962C8B-B14F-4D97-AF65-F5344CB8AC3E}">
        <p14:creationId xmlns:p14="http://schemas.microsoft.com/office/powerpoint/2010/main" val="39586896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Custom Code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827817"/>
            <a:ext cx="7553326" cy="2831544"/>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Custom Code can be provided in two ways</a:t>
            </a: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Embed code written in Visual Basic directly in your report.  If the code refers to a Microsoft .NET framework that is not </a:t>
            </a:r>
            <a:r>
              <a:rPr lang="en-US" sz="1400" dirty="0" err="1" smtClean="0">
                <a:latin typeface="Verdana" panose="020B0604030504040204" pitchFamily="34" charset="0"/>
                <a:ea typeface="Verdana" panose="020B0604030504040204" pitchFamily="34" charset="0"/>
                <a:cs typeface="Verdana" panose="020B0604030504040204" pitchFamily="34" charset="0"/>
              </a:rPr>
              <a:t>System.Math</a:t>
            </a:r>
            <a:r>
              <a:rPr lang="en-US" sz="1400" dirty="0" smtClean="0">
                <a:latin typeface="Verdana" panose="020B0604030504040204" pitchFamily="34" charset="0"/>
                <a:ea typeface="Verdana" panose="020B0604030504040204" pitchFamily="34" charset="0"/>
                <a:cs typeface="Verdana" panose="020B0604030504040204" pitchFamily="34" charset="0"/>
              </a:rPr>
              <a:t> or </a:t>
            </a:r>
            <a:r>
              <a:rPr lang="en-US" sz="1400" dirty="0" err="1" smtClean="0">
                <a:latin typeface="Verdana" panose="020B0604030504040204" pitchFamily="34" charset="0"/>
                <a:ea typeface="Verdana" panose="020B0604030504040204" pitchFamily="34" charset="0"/>
                <a:cs typeface="Verdana" panose="020B0604030504040204" pitchFamily="34" charset="0"/>
              </a:rPr>
              <a:t>System.Convert</a:t>
            </a:r>
            <a:r>
              <a:rPr lang="en-US" sz="1400" dirty="0" smtClean="0">
                <a:latin typeface="Verdana" panose="020B0604030504040204" pitchFamily="34" charset="0"/>
                <a:ea typeface="Verdana" panose="020B0604030504040204" pitchFamily="34" charset="0"/>
                <a:cs typeface="Verdana" panose="020B0604030504040204" pitchFamily="34" charset="0"/>
              </a:rPr>
              <a:t>, you must add the reference to the report.</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Provide a custom code assembly by using the .NET Framework.  If you provide a custom assembly, you must install it on both the computer where you author the report and the report server where you view the report.</a:t>
            </a: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356195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Custom Code (Embed Code)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827817"/>
            <a:ext cx="7553326" cy="1569660"/>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The </a:t>
            </a:r>
            <a:r>
              <a:rPr lang="en-US" sz="1600" dirty="0" err="1" smtClean="0">
                <a:latin typeface="Verdana" panose="020B0604030504040204" pitchFamily="34" charset="0"/>
                <a:ea typeface="Verdana" panose="020B0604030504040204" pitchFamily="34" charset="0"/>
                <a:cs typeface="Verdana" panose="020B0604030504040204" pitchFamily="34" charset="0"/>
              </a:rPr>
              <a:t>IatricPateintListing</a:t>
            </a:r>
            <a:r>
              <a:rPr lang="en-US" sz="1600" dirty="0" smtClean="0">
                <a:latin typeface="Verdana" panose="020B0604030504040204" pitchFamily="34" charset="0"/>
                <a:ea typeface="Verdana" panose="020B0604030504040204" pitchFamily="34" charset="0"/>
                <a:cs typeface="Verdana" panose="020B0604030504040204" pitchFamily="34" charset="0"/>
              </a:rPr>
              <a:t> code </a:t>
            </a:r>
            <a:r>
              <a:rPr lang="en-US" sz="1600" dirty="0" smtClean="0">
                <a:latin typeface="Verdana" panose="020B0604030504040204" pitchFamily="34" charset="0"/>
                <a:ea typeface="Verdana" panose="020B0604030504040204" pitchFamily="34" charset="0"/>
                <a:cs typeface="Verdana" panose="020B0604030504040204" pitchFamily="34" charset="0"/>
              </a:rPr>
              <a:t>includes a column for Length of Stay (LOS).  However, the value is </a:t>
            </a:r>
            <a:r>
              <a:rPr lang="en-US" sz="1600" dirty="0" smtClean="0">
                <a:latin typeface="Verdana" panose="020B0604030504040204" pitchFamily="34" charset="0"/>
                <a:ea typeface="Verdana" panose="020B0604030504040204" pitchFamily="34" charset="0"/>
                <a:cs typeface="Verdana" panose="020B0604030504040204" pitchFamily="34" charset="0"/>
              </a:rPr>
              <a:t>returned </a:t>
            </a:r>
            <a:r>
              <a:rPr lang="en-US" sz="1600" dirty="0" smtClean="0">
                <a:latin typeface="Verdana" panose="020B0604030504040204" pitchFamily="34" charset="0"/>
                <a:ea typeface="Verdana" panose="020B0604030504040204" pitchFamily="34" charset="0"/>
                <a:cs typeface="Verdana" panose="020B0604030504040204" pitchFamily="34" charset="0"/>
              </a:rPr>
              <a:t>in minutes and the report requires the display to be in the format of hours and </a:t>
            </a:r>
            <a:r>
              <a:rPr lang="en-US" sz="1600" dirty="0" smtClean="0">
                <a:latin typeface="Verdana" panose="020B0604030504040204" pitchFamily="34" charset="0"/>
                <a:ea typeface="Verdana" panose="020B0604030504040204" pitchFamily="34" charset="0"/>
                <a:cs typeface="Verdana" panose="020B0604030504040204" pitchFamily="34" charset="0"/>
              </a:rPr>
              <a:t>minutes </a:t>
            </a:r>
            <a:r>
              <a:rPr lang="en-US" sz="1600" dirty="0" smtClean="0">
                <a:latin typeface="Verdana" panose="020B0604030504040204" pitchFamily="34" charset="0"/>
                <a:ea typeface="Verdana" panose="020B0604030504040204" pitchFamily="34" charset="0"/>
                <a:cs typeface="Verdana" panose="020B0604030504040204" pitchFamily="34" charset="0"/>
              </a:rPr>
              <a:t>(HH:MM).  This could be accomplished with a complicated expression, but is simplified by entering VB code in the Custom Code window.</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67065" y="3277023"/>
            <a:ext cx="4386146" cy="3231291"/>
          </a:xfrm>
          <a:prstGeom prst="rect">
            <a:avLst/>
          </a:prstGeom>
          <a:noFill/>
          <a:ln>
            <a:noFill/>
          </a:ln>
        </p:spPr>
      </p:pic>
      <p:sp>
        <p:nvSpPr>
          <p:cNvPr id="3" name="TextBox 2"/>
          <p:cNvSpPr txBox="1"/>
          <p:nvPr/>
        </p:nvSpPr>
        <p:spPr>
          <a:xfrm>
            <a:off x="762001" y="3291840"/>
            <a:ext cx="3042951" cy="3323987"/>
          </a:xfrm>
          <a:prstGeom prst="rect">
            <a:avLst/>
          </a:prstGeom>
          <a:noFill/>
        </p:spPr>
        <p:txBody>
          <a:bodyPr wrap="square" rtlCol="0">
            <a:spAutoFit/>
          </a:bodyPr>
          <a:lstStyle/>
          <a:p>
            <a:pPr lvl="0"/>
            <a:r>
              <a:rPr lang="en-US" sz="1600" dirty="0">
                <a:latin typeface="Verdana" panose="020B0604030504040204" pitchFamily="34" charset="0"/>
                <a:ea typeface="Verdana" panose="020B0604030504040204" pitchFamily="34" charset="0"/>
                <a:cs typeface="Verdana" panose="020B0604030504040204" pitchFamily="34" charset="0"/>
              </a:rPr>
              <a:t>To add the VB Code in the report …</a:t>
            </a:r>
          </a:p>
          <a:p>
            <a:pPr lvl="0"/>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Open the </a:t>
            </a:r>
            <a:r>
              <a:rPr lang="en-US" sz="1400" b="1" dirty="0">
                <a:latin typeface="Verdana" panose="020B0604030504040204" pitchFamily="34" charset="0"/>
                <a:ea typeface="Verdana" panose="020B0604030504040204" pitchFamily="34" charset="0"/>
                <a:cs typeface="Verdana" panose="020B0604030504040204" pitchFamily="34" charset="0"/>
              </a:rPr>
              <a:t>Report Properties</a:t>
            </a:r>
            <a:r>
              <a:rPr lang="en-US" sz="1400" dirty="0">
                <a:latin typeface="Verdana" panose="020B0604030504040204" pitchFamily="34" charset="0"/>
                <a:ea typeface="Verdana" panose="020B0604030504040204" pitchFamily="34" charset="0"/>
                <a:cs typeface="Verdana" panose="020B0604030504040204" pitchFamily="34" charset="0"/>
              </a:rPr>
              <a:t>, by selecting </a:t>
            </a:r>
            <a:r>
              <a:rPr lang="en-US" sz="1400" b="1" dirty="0">
                <a:latin typeface="Verdana" panose="020B0604030504040204" pitchFamily="34" charset="0"/>
                <a:ea typeface="Verdana" panose="020B0604030504040204" pitchFamily="34" charset="0"/>
                <a:cs typeface="Verdana" panose="020B0604030504040204" pitchFamily="34" charset="0"/>
              </a:rPr>
              <a:t>Report </a:t>
            </a:r>
            <a:r>
              <a:rPr lang="en-US" sz="1400" dirty="0">
                <a:latin typeface="Verdana" panose="020B0604030504040204" pitchFamily="34" charset="0"/>
                <a:ea typeface="Verdana" panose="020B0604030504040204" pitchFamily="34" charset="0"/>
                <a:cs typeface="Verdana" panose="020B0604030504040204" pitchFamily="34" charset="0"/>
              </a:rPr>
              <a:t> and </a:t>
            </a:r>
            <a:r>
              <a:rPr lang="en-US" sz="1400" b="1" dirty="0">
                <a:latin typeface="Verdana" panose="020B0604030504040204" pitchFamily="34" charset="0"/>
                <a:ea typeface="Verdana" panose="020B0604030504040204" pitchFamily="34" charset="0"/>
                <a:cs typeface="Verdana" panose="020B0604030504040204" pitchFamily="34" charset="0"/>
              </a:rPr>
              <a:t>Report Properties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On the left side of the properties window, select </a:t>
            </a:r>
            <a:r>
              <a:rPr lang="en-US" sz="1400" b="1" dirty="0">
                <a:latin typeface="Verdana" panose="020B0604030504040204" pitchFamily="34" charset="0"/>
                <a:ea typeface="Verdana" panose="020B0604030504040204" pitchFamily="34" charset="0"/>
                <a:cs typeface="Verdana" panose="020B0604030504040204" pitchFamily="34" charset="0"/>
              </a:rPr>
              <a:t>Code</a:t>
            </a:r>
          </a:p>
          <a:p>
            <a:pPr marL="285750" lvl="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Enter the VB Code into the </a:t>
            </a:r>
            <a:r>
              <a:rPr lang="en-US" sz="1400" b="1" dirty="0">
                <a:latin typeface="Verdana" panose="020B0604030504040204" pitchFamily="34" charset="0"/>
                <a:ea typeface="Verdana" panose="020B0604030504040204" pitchFamily="34" charset="0"/>
                <a:cs typeface="Verdana" panose="020B0604030504040204" pitchFamily="34" charset="0"/>
              </a:rPr>
              <a:t>Custom Code</a:t>
            </a:r>
            <a:r>
              <a:rPr lang="en-US" sz="1400" dirty="0">
                <a:latin typeface="Verdana" panose="020B0604030504040204" pitchFamily="34" charset="0"/>
                <a:ea typeface="Verdana" panose="020B0604030504040204" pitchFamily="34" charset="0"/>
                <a:cs typeface="Verdana" panose="020B0604030504040204" pitchFamily="34" charset="0"/>
              </a:rPr>
              <a:t> window and select </a:t>
            </a:r>
            <a:r>
              <a:rPr lang="en-US" sz="1400" b="1" dirty="0">
                <a:latin typeface="Verdana" panose="020B0604030504040204" pitchFamily="34" charset="0"/>
                <a:ea typeface="Verdana" panose="020B0604030504040204" pitchFamily="34" charset="0"/>
                <a:cs typeface="Verdana" panose="020B0604030504040204" pitchFamily="34" charset="0"/>
              </a:rPr>
              <a:t>OK</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98467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Overview</a:t>
            </a:r>
            <a:r>
              <a:rPr lang="en-US" dirty="0"/>
              <a:t/>
            </a:r>
            <a:br>
              <a:rPr lang="en-US" dirty="0"/>
            </a:br>
            <a:r>
              <a:rPr lang="en-US" sz="2000" dirty="0" smtClean="0"/>
              <a:t>DR XFER Process</a:t>
            </a:r>
            <a:endParaRPr lang="en-US" sz="2000" dirty="0"/>
          </a:p>
        </p:txBody>
      </p:sp>
      <p:sp>
        <p:nvSpPr>
          <p:cNvPr id="5" name="Text Placeholder 2"/>
          <p:cNvSpPr>
            <a:spLocks noGrp="1"/>
          </p:cNvSpPr>
          <p:nvPr>
            <p:ph idx="1"/>
          </p:nvPr>
        </p:nvSpPr>
        <p:spPr>
          <a:xfrm>
            <a:off x="761998" y="1546166"/>
            <a:ext cx="7583979" cy="4904509"/>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There are two types of transfer modes.</a:t>
            </a:r>
          </a:p>
          <a:p>
            <a:pPr lvl="0">
              <a:spcBef>
                <a:spcPts val="600"/>
              </a:spcBef>
            </a:pPr>
            <a:endParaRPr lang="en-US" sz="1200" dirty="0" smtClean="0"/>
          </a:p>
          <a:p>
            <a:pPr lvl="0">
              <a:spcBef>
                <a:spcPts val="600"/>
              </a:spcBef>
            </a:pPr>
            <a:r>
              <a:rPr lang="en-US" sz="1600" b="1" dirty="0" smtClean="0"/>
              <a:t>Batch Mode</a:t>
            </a:r>
            <a:r>
              <a:rPr lang="en-US" sz="1600" dirty="0" smtClean="0"/>
              <a:t> is typically run once per day and sends the previous days transactions to the DR Server.  This can leave the DR out of sync by over 24 hours.</a:t>
            </a:r>
          </a:p>
          <a:p>
            <a:pPr lvl="0">
              <a:spcBef>
                <a:spcPts val="600"/>
              </a:spcBef>
            </a:pPr>
            <a:endParaRPr lang="en-US" sz="1200" b="1" dirty="0"/>
          </a:p>
          <a:p>
            <a:pPr lvl="0">
              <a:spcBef>
                <a:spcPts val="600"/>
              </a:spcBef>
            </a:pPr>
            <a:r>
              <a:rPr lang="en-US" sz="1600" b="1" dirty="0" smtClean="0"/>
              <a:t>Continuous Mode</a:t>
            </a:r>
            <a:r>
              <a:rPr lang="en-US" sz="1600" dirty="0" smtClean="0"/>
              <a:t> continuously streams transactions to the DR Server.  This is the most common of the two.  Delays can be as little as a couple of minutes but not usually more than 15 minutes.</a:t>
            </a:r>
          </a:p>
          <a:p>
            <a:pPr lvl="0">
              <a:spcBef>
                <a:spcPts val="600"/>
              </a:spcBef>
            </a:pPr>
            <a:endParaRPr lang="en-US" sz="1200" dirty="0"/>
          </a:p>
          <a:p>
            <a:pPr lvl="0">
              <a:spcBef>
                <a:spcPts val="600"/>
              </a:spcBef>
            </a:pPr>
            <a:r>
              <a:rPr lang="en-US" sz="1600" dirty="0" smtClean="0"/>
              <a:t>Although infrequent, two types of errors can occur for the continuous mode.  </a:t>
            </a:r>
            <a:r>
              <a:rPr lang="en-US" sz="1600" b="1" dirty="0" smtClean="0"/>
              <a:t>Non-fatal</a:t>
            </a:r>
            <a:r>
              <a:rPr lang="en-US" sz="1600" dirty="0" smtClean="0"/>
              <a:t> and </a:t>
            </a:r>
            <a:r>
              <a:rPr lang="en-US" sz="1600" b="1" dirty="0" smtClean="0"/>
              <a:t>fatal</a:t>
            </a:r>
            <a:r>
              <a:rPr lang="en-US" sz="1600" dirty="0" smtClean="0"/>
              <a:t>.  A non-fatal error will prevent a record from crossing over to the DR and a fatal error will crash the transfer process.</a:t>
            </a:r>
          </a:p>
          <a:p>
            <a:pPr lvl="0">
              <a:spcBef>
                <a:spcPts val="600"/>
              </a:spcBef>
            </a:pPr>
            <a:endParaRPr lang="en-US" sz="1200" dirty="0"/>
          </a:p>
          <a:p>
            <a:pPr lvl="0">
              <a:spcBef>
                <a:spcPts val="600"/>
              </a:spcBef>
            </a:pPr>
            <a:r>
              <a:rPr lang="en-US" sz="1600" dirty="0" smtClean="0"/>
              <a:t>If you notice that there is missing data or it appears that nothing has come across for some time, open a Meditech support ticket to send the missing record or restart the transfer process.</a:t>
            </a:r>
          </a:p>
        </p:txBody>
      </p:sp>
    </p:spTree>
    <p:extLst>
      <p:ext uri="{BB962C8B-B14F-4D97-AF65-F5344CB8AC3E}">
        <p14:creationId xmlns:p14="http://schemas.microsoft.com/office/powerpoint/2010/main" val="11359381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Custom Code (Embed Code)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827817"/>
            <a:ext cx="7553326" cy="3231654"/>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Now that the VB Code has been stored in the report properties, it can be referenced within any expression.</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Add the </a:t>
            </a:r>
            <a:r>
              <a:rPr lang="en-US" sz="1400" b="1" dirty="0" smtClean="0">
                <a:latin typeface="Verdana" panose="020B0604030504040204" pitchFamily="34" charset="0"/>
                <a:ea typeface="Verdana" panose="020B0604030504040204" pitchFamily="34" charset="0"/>
                <a:cs typeface="Verdana" panose="020B0604030504040204" pitchFamily="34" charset="0"/>
              </a:rPr>
              <a:t>LOS</a:t>
            </a:r>
            <a:r>
              <a:rPr lang="en-US" sz="1400" dirty="0" smtClean="0">
                <a:latin typeface="Verdana" panose="020B0604030504040204" pitchFamily="34" charset="0"/>
                <a:ea typeface="Verdana" panose="020B0604030504040204" pitchFamily="34" charset="0"/>
                <a:cs typeface="Verdana" panose="020B0604030504040204" pitchFamily="34" charset="0"/>
              </a:rPr>
              <a:t> column to report (remove the default SUM in the Group Footer)</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a:t>
            </a:r>
            <a:r>
              <a:rPr lang="en-US" sz="1400" b="1" dirty="0" smtClean="0">
                <a:latin typeface="Verdana" panose="020B0604030504040204" pitchFamily="34" charset="0"/>
                <a:ea typeface="Verdana" panose="020B0604030504040204" pitchFamily="34" charset="0"/>
                <a:cs typeface="Verdana" panose="020B0604030504040204" pitchFamily="34" charset="0"/>
              </a:rPr>
              <a:t>LOS </a:t>
            </a:r>
            <a:r>
              <a:rPr lang="en-US" sz="1400" dirty="0" smtClean="0">
                <a:latin typeface="Verdana" panose="020B0604030504040204" pitchFamily="34" charset="0"/>
                <a:ea typeface="Verdana" panose="020B0604030504040204" pitchFamily="34" charset="0"/>
                <a:cs typeface="Verdana" panose="020B0604030504040204" pitchFamily="34" charset="0"/>
              </a:rPr>
              <a:t>column field on the report</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Right-click on the field and select </a:t>
            </a:r>
            <a:r>
              <a:rPr lang="en-US" sz="1400" b="1" dirty="0" smtClean="0">
                <a:latin typeface="Verdana" panose="020B0604030504040204" pitchFamily="34" charset="0"/>
                <a:ea typeface="Verdana" panose="020B0604030504040204" pitchFamily="34" charset="0"/>
                <a:cs typeface="Verdana" panose="020B0604030504040204" pitchFamily="34" charset="0"/>
              </a:rPr>
              <a:t>Expression</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 the Expression window, reference the code and select </a:t>
            </a:r>
            <a:r>
              <a:rPr lang="en-US" sz="1400" b="1" dirty="0" smtClean="0">
                <a:latin typeface="Verdana" panose="020B0604030504040204" pitchFamily="34" charset="0"/>
                <a:ea typeface="Verdana" panose="020B0604030504040204" pitchFamily="34" charset="0"/>
                <a:cs typeface="Verdana" panose="020B0604030504040204" pitchFamily="34" charset="0"/>
              </a:rPr>
              <a:t>OK</a:t>
            </a:r>
          </a:p>
          <a:p>
            <a:pPr marL="285750" lvl="0" indent="-285750">
              <a:buFont typeface="Arial" panose="020B0604020202020204" pitchFamily="34" charset="0"/>
              <a:buChar cha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b="1"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lvl="1"/>
            <a:r>
              <a:rPr lang="en-US" sz="1400" b="1" dirty="0" smtClean="0">
                <a:latin typeface="Verdana" panose="020B0604030504040204" pitchFamily="34" charset="0"/>
                <a:ea typeface="Verdana" panose="020B0604030504040204" pitchFamily="34" charset="0"/>
                <a:cs typeface="Verdana" panose="020B0604030504040204" pitchFamily="34" charset="0"/>
              </a:rPr>
              <a:t>Code</a:t>
            </a:r>
            <a:r>
              <a:rPr lang="en-US" sz="1400" dirty="0" smtClean="0">
                <a:latin typeface="Verdana" panose="020B0604030504040204" pitchFamily="34" charset="0"/>
                <a:ea typeface="Verdana" panose="020B0604030504040204" pitchFamily="34" charset="0"/>
                <a:cs typeface="Verdana" panose="020B0604030504040204" pitchFamily="34" charset="0"/>
              </a:rPr>
              <a:t> – Points to the VB Code in the report properties</a:t>
            </a:r>
          </a:p>
          <a:p>
            <a:pPr lvl="1"/>
            <a:r>
              <a:rPr lang="en-US" sz="1400" b="1" dirty="0" err="1" smtClean="0">
                <a:latin typeface="Verdana" panose="020B0604030504040204" pitchFamily="34" charset="0"/>
                <a:ea typeface="Verdana" panose="020B0604030504040204" pitchFamily="34" charset="0"/>
                <a:cs typeface="Verdana" panose="020B0604030504040204" pitchFamily="34" charset="0"/>
              </a:rPr>
              <a:t>IntToHHMM</a:t>
            </a:r>
            <a:r>
              <a:rPr lang="en-US" sz="1400" dirty="0" smtClean="0">
                <a:latin typeface="Verdana" panose="020B0604030504040204" pitchFamily="34" charset="0"/>
                <a:ea typeface="Verdana" panose="020B0604030504040204" pitchFamily="34" charset="0"/>
                <a:cs typeface="Verdana" panose="020B0604030504040204" pitchFamily="34" charset="0"/>
              </a:rPr>
              <a:t> - Name of the VB function to call within the report properties</a:t>
            </a:r>
          </a:p>
          <a:p>
            <a:pPr lvl="1"/>
            <a:r>
              <a:rPr lang="en-US" sz="1400" b="1" dirty="0" err="1" smtClean="0">
                <a:latin typeface="Verdana" panose="020B0604030504040204" pitchFamily="34" charset="0"/>
                <a:ea typeface="Verdana" panose="020B0604030504040204" pitchFamily="34" charset="0"/>
                <a:cs typeface="Verdana" panose="020B0604030504040204" pitchFamily="34" charset="0"/>
              </a:rPr>
              <a:t>Fields!LOS.Value</a:t>
            </a:r>
            <a:r>
              <a:rPr lang="en-US" sz="1400" dirty="0" smtClean="0">
                <a:latin typeface="Verdana" panose="020B0604030504040204" pitchFamily="34" charset="0"/>
                <a:ea typeface="Verdana" panose="020B0604030504040204" pitchFamily="34" charset="0"/>
                <a:cs typeface="Verdana" panose="020B0604030504040204" pitchFamily="34" charset="0"/>
              </a:rPr>
              <a:t> – Parameter being passed to VB function</a:t>
            </a:r>
            <a:endParaRPr lang="en-US" sz="14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3"/>
          <a:stretch>
            <a:fillRect/>
          </a:stretch>
        </p:blipFill>
        <p:spPr>
          <a:xfrm>
            <a:off x="1057023" y="3844342"/>
            <a:ext cx="4238625" cy="409575"/>
          </a:xfrm>
          <a:prstGeom prst="rect">
            <a:avLst/>
          </a:prstGeom>
        </p:spPr>
      </p:pic>
    </p:spTree>
    <p:extLst>
      <p:ext uri="{BB962C8B-B14F-4D97-AF65-F5344CB8AC3E}">
        <p14:creationId xmlns:p14="http://schemas.microsoft.com/office/powerpoint/2010/main" val="30743258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Custom Code (Embed Code)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r>
              <a:rPr lang="en-US" sz="1600" dirty="0" smtClean="0"/>
              <a:t>Now that we have the custom code configured; select the Preview tab and run the report.</a:t>
            </a:r>
          </a:p>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pic>
        <p:nvPicPr>
          <p:cNvPr id="3" name="Picture 2"/>
          <p:cNvPicPr>
            <a:picLocks noChangeAspect="1"/>
          </p:cNvPicPr>
          <p:nvPr/>
        </p:nvPicPr>
        <p:blipFill>
          <a:blip r:embed="rId3"/>
          <a:stretch>
            <a:fillRect/>
          </a:stretch>
        </p:blipFill>
        <p:spPr>
          <a:xfrm>
            <a:off x="1833350" y="2383643"/>
            <a:ext cx="4952462" cy="4074730"/>
          </a:xfrm>
          <a:prstGeom prst="rect">
            <a:avLst/>
          </a:prstGeom>
        </p:spPr>
      </p:pic>
    </p:spTree>
    <p:extLst>
      <p:ext uri="{BB962C8B-B14F-4D97-AF65-F5344CB8AC3E}">
        <p14:creationId xmlns:p14="http://schemas.microsoft.com/office/powerpoint/2010/main" val="37493853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Custom Code (Code Assembly)</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827817"/>
            <a:ext cx="7553326" cy="1077218"/>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To use a Custom Code Assembly, a few additional steps are required.  Initially a Visual Basic DLL needs to be created with the custom coding required within the report.</a:t>
            </a:r>
          </a:p>
          <a:p>
            <a:pPr lvl="0"/>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p:nvPr/>
        </p:nvPicPr>
        <p:blipFill>
          <a:blip r:embed="rId3" cstate="email">
            <a:extLst>
              <a:ext uri="{28A0092B-C50C-407E-A947-70E740481C1C}">
                <a14:useLocalDpi xmlns:a14="http://schemas.microsoft.com/office/drawing/2010/main" val="0"/>
              </a:ext>
            </a:extLst>
          </a:blip>
          <a:stretch>
            <a:fillRect/>
          </a:stretch>
        </p:blipFill>
        <p:spPr>
          <a:xfrm>
            <a:off x="4369868" y="3083097"/>
            <a:ext cx="3945457" cy="3448062"/>
          </a:xfrm>
          <a:prstGeom prst="rect">
            <a:avLst/>
          </a:prstGeom>
        </p:spPr>
      </p:pic>
      <p:sp>
        <p:nvSpPr>
          <p:cNvPr id="3" name="TextBox 2"/>
          <p:cNvSpPr txBox="1"/>
          <p:nvPr/>
        </p:nvSpPr>
        <p:spPr>
          <a:xfrm>
            <a:off x="762002" y="3083097"/>
            <a:ext cx="3607866" cy="2616101"/>
          </a:xfrm>
          <a:prstGeom prst="rect">
            <a:avLst/>
          </a:prstGeom>
          <a:noFill/>
        </p:spPr>
        <p:txBody>
          <a:bodyPr wrap="square" rtlCol="0">
            <a:spAutoFit/>
          </a:bodyPr>
          <a:lstStyle/>
          <a:p>
            <a:pPr lvl="0"/>
            <a:r>
              <a:rPr lang="en-US" sz="1600" dirty="0">
                <a:latin typeface="Verdana" panose="020B0604030504040204" pitchFamily="34" charset="0"/>
                <a:ea typeface="Verdana" panose="020B0604030504040204" pitchFamily="34" charset="0"/>
                <a:cs typeface="Verdana" panose="020B0604030504040204" pitchFamily="34" charset="0"/>
              </a:rPr>
              <a:t>To reference the </a:t>
            </a:r>
            <a:r>
              <a:rPr lang="en-US" sz="1600" b="1" dirty="0">
                <a:latin typeface="Verdana" panose="020B0604030504040204" pitchFamily="34" charset="0"/>
                <a:ea typeface="Verdana" panose="020B0604030504040204" pitchFamily="34" charset="0"/>
                <a:cs typeface="Verdana" panose="020B0604030504040204" pitchFamily="34" charset="0"/>
              </a:rPr>
              <a:t>DLL</a:t>
            </a:r>
            <a:r>
              <a:rPr lang="en-US" sz="1600" dirty="0">
                <a:latin typeface="Verdana" panose="020B0604030504040204" pitchFamily="34" charset="0"/>
                <a:ea typeface="Verdana" panose="020B0604030504040204" pitchFamily="34" charset="0"/>
                <a:cs typeface="Verdana" panose="020B0604030504040204" pitchFamily="34" charset="0"/>
              </a:rPr>
              <a:t> within the report …</a:t>
            </a:r>
          </a:p>
          <a:p>
            <a:pPr lvl="0"/>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Open the </a:t>
            </a:r>
            <a:r>
              <a:rPr lang="en-US" sz="1400" b="1" dirty="0">
                <a:latin typeface="Verdana" panose="020B0604030504040204" pitchFamily="34" charset="0"/>
                <a:ea typeface="Verdana" panose="020B0604030504040204" pitchFamily="34" charset="0"/>
                <a:cs typeface="Verdana" panose="020B0604030504040204" pitchFamily="34" charset="0"/>
              </a:rPr>
              <a:t>Report Properties</a:t>
            </a:r>
            <a:r>
              <a:rPr lang="en-US" sz="1400" dirty="0">
                <a:latin typeface="Verdana" panose="020B0604030504040204" pitchFamily="34" charset="0"/>
                <a:ea typeface="Verdana" panose="020B0604030504040204" pitchFamily="34" charset="0"/>
                <a:cs typeface="Verdana" panose="020B0604030504040204" pitchFamily="34" charset="0"/>
              </a:rPr>
              <a:t>, by selecting </a:t>
            </a:r>
            <a:r>
              <a:rPr lang="en-US" sz="1400" b="1" dirty="0">
                <a:latin typeface="Verdana" panose="020B0604030504040204" pitchFamily="34" charset="0"/>
                <a:ea typeface="Verdana" panose="020B0604030504040204" pitchFamily="34" charset="0"/>
                <a:cs typeface="Verdana" panose="020B0604030504040204" pitchFamily="34" charset="0"/>
              </a:rPr>
              <a:t>Report</a:t>
            </a:r>
            <a:r>
              <a:rPr lang="en-US" sz="1400" dirty="0">
                <a:latin typeface="Verdana" panose="020B0604030504040204" pitchFamily="34" charset="0"/>
                <a:ea typeface="Verdana" panose="020B0604030504040204" pitchFamily="34" charset="0"/>
                <a:cs typeface="Verdana" panose="020B0604030504040204" pitchFamily="34" charset="0"/>
              </a:rPr>
              <a:t> and </a:t>
            </a:r>
            <a:r>
              <a:rPr lang="en-US" sz="1400" b="1" dirty="0">
                <a:latin typeface="Verdana" panose="020B0604030504040204" pitchFamily="34" charset="0"/>
                <a:ea typeface="Verdana" panose="020B0604030504040204" pitchFamily="34" charset="0"/>
                <a:cs typeface="Verdana" panose="020B0604030504040204" pitchFamily="34" charset="0"/>
              </a:rPr>
              <a:t>Report Properties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On the left side of the properties window, select </a:t>
            </a:r>
            <a:r>
              <a:rPr lang="en-US" sz="1400" b="1" dirty="0">
                <a:latin typeface="Verdana" panose="020B0604030504040204" pitchFamily="34" charset="0"/>
                <a:ea typeface="Verdana" panose="020B0604030504040204" pitchFamily="34" charset="0"/>
                <a:cs typeface="Verdana" panose="020B0604030504040204" pitchFamily="34" charset="0"/>
              </a:rPr>
              <a:t>References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Select the </a:t>
            </a:r>
            <a:r>
              <a:rPr lang="en-US" sz="1400" b="1" dirty="0">
                <a:latin typeface="Verdana" panose="020B0604030504040204" pitchFamily="34" charset="0"/>
                <a:ea typeface="Verdana" panose="020B0604030504040204" pitchFamily="34" charset="0"/>
                <a:cs typeface="Verdana" panose="020B0604030504040204" pitchFamily="34" charset="0"/>
              </a:rPr>
              <a:t>DLL</a:t>
            </a:r>
            <a:r>
              <a:rPr lang="en-US" sz="1400" dirty="0">
                <a:latin typeface="Verdana" panose="020B0604030504040204" pitchFamily="34" charset="0"/>
                <a:ea typeface="Verdana" panose="020B0604030504040204" pitchFamily="34" charset="0"/>
                <a:cs typeface="Verdana" panose="020B0604030504040204" pitchFamily="34" charset="0"/>
              </a:rPr>
              <a:t> from the storage location on the local machine</a:t>
            </a:r>
          </a:p>
          <a:p>
            <a:endParaRPr lang="en-US" sz="1400" dirty="0"/>
          </a:p>
        </p:txBody>
      </p:sp>
    </p:spTree>
    <p:extLst>
      <p:ext uri="{BB962C8B-B14F-4D97-AF65-F5344CB8AC3E}">
        <p14:creationId xmlns:p14="http://schemas.microsoft.com/office/powerpoint/2010/main" val="419491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Custom Code (Code Assembly)</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827817"/>
            <a:ext cx="7553326" cy="3231654"/>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Now that a reference has been created to the Visual Basic DLL, it can be referenced within any expression.</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column field on the report that the specialized formatting applies</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Right-click on the field and select </a:t>
            </a:r>
            <a:r>
              <a:rPr lang="en-US" sz="1400" b="1" dirty="0" smtClean="0">
                <a:latin typeface="Verdana" panose="020B0604030504040204" pitchFamily="34" charset="0"/>
                <a:ea typeface="Verdana" panose="020B0604030504040204" pitchFamily="34" charset="0"/>
                <a:cs typeface="Verdana" panose="020B0604030504040204" pitchFamily="34" charset="0"/>
              </a:rPr>
              <a:t>Expression</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 the Expression window, reference the code and select </a:t>
            </a:r>
            <a:r>
              <a:rPr lang="en-US" sz="1400" b="1" dirty="0" smtClean="0">
                <a:latin typeface="Verdana" panose="020B0604030504040204" pitchFamily="34" charset="0"/>
                <a:ea typeface="Verdana" panose="020B0604030504040204" pitchFamily="34" charset="0"/>
                <a:cs typeface="Verdana" panose="020B0604030504040204" pitchFamily="34" charset="0"/>
              </a:rPr>
              <a:t>OK</a:t>
            </a:r>
          </a:p>
          <a:p>
            <a:pPr marL="285750" lvl="0" indent="-285750">
              <a:buFont typeface="Arial" panose="020B0604020202020204" pitchFamily="34" charset="0"/>
              <a:buChar cha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b="1"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lvl="1"/>
            <a:r>
              <a:rPr lang="en-US" sz="1400" b="1" dirty="0" smtClean="0">
                <a:latin typeface="Verdana" panose="020B0604030504040204" pitchFamily="34" charset="0"/>
                <a:ea typeface="Verdana" panose="020B0604030504040204" pitchFamily="34" charset="0"/>
                <a:cs typeface="Verdana" panose="020B0604030504040204" pitchFamily="34" charset="0"/>
              </a:rPr>
              <a:t>Iatric</a:t>
            </a:r>
            <a:r>
              <a:rPr lang="en-US" sz="1400" dirty="0" smtClean="0">
                <a:latin typeface="Verdana" panose="020B0604030504040204" pitchFamily="34" charset="0"/>
                <a:ea typeface="Verdana" panose="020B0604030504040204" pitchFamily="34" charset="0"/>
                <a:cs typeface="Verdana" panose="020B0604030504040204" pitchFamily="34" charset="0"/>
              </a:rPr>
              <a:t> – Points to the referenced DLL</a:t>
            </a:r>
          </a:p>
          <a:p>
            <a:pPr lvl="1"/>
            <a:r>
              <a:rPr lang="en-US" sz="1400" b="1" dirty="0" smtClean="0">
                <a:latin typeface="Verdana" panose="020B0604030504040204" pitchFamily="34" charset="0"/>
                <a:ea typeface="Verdana" panose="020B0604030504040204" pitchFamily="34" charset="0"/>
                <a:cs typeface="Verdana" panose="020B0604030504040204" pitchFamily="34" charset="0"/>
              </a:rPr>
              <a:t>SSRS</a:t>
            </a:r>
            <a:r>
              <a:rPr lang="en-US" sz="1400" dirty="0" smtClean="0">
                <a:latin typeface="Verdana" panose="020B0604030504040204" pitchFamily="34" charset="0"/>
                <a:ea typeface="Verdana" panose="020B0604030504040204" pitchFamily="34" charset="0"/>
                <a:cs typeface="Verdana" panose="020B0604030504040204" pitchFamily="34" charset="0"/>
              </a:rPr>
              <a:t> – Points to the Class within the DLL</a:t>
            </a:r>
            <a:endParaRPr lang="en-US" sz="1400" b="1" dirty="0" smtClean="0">
              <a:latin typeface="Verdana" panose="020B0604030504040204" pitchFamily="34" charset="0"/>
              <a:ea typeface="Verdana" panose="020B0604030504040204" pitchFamily="34" charset="0"/>
              <a:cs typeface="Verdana" panose="020B0604030504040204" pitchFamily="34" charset="0"/>
            </a:endParaRPr>
          </a:p>
          <a:p>
            <a:pPr lvl="1"/>
            <a:r>
              <a:rPr lang="en-US" sz="1400" b="1" dirty="0" err="1" smtClean="0">
                <a:latin typeface="Verdana" panose="020B0604030504040204" pitchFamily="34" charset="0"/>
                <a:ea typeface="Verdana" panose="020B0604030504040204" pitchFamily="34" charset="0"/>
                <a:cs typeface="Verdana" panose="020B0604030504040204" pitchFamily="34" charset="0"/>
              </a:rPr>
              <a:t>MinutesToHHMM</a:t>
            </a:r>
            <a:r>
              <a:rPr lang="en-US" sz="1400" dirty="0" smtClean="0">
                <a:latin typeface="Verdana" panose="020B0604030504040204" pitchFamily="34" charset="0"/>
                <a:ea typeface="Verdana" panose="020B0604030504040204" pitchFamily="34" charset="0"/>
                <a:cs typeface="Verdana" panose="020B0604030504040204" pitchFamily="34" charset="0"/>
              </a:rPr>
              <a:t> - Name of the VB function to call within the DLL Class</a:t>
            </a:r>
          </a:p>
          <a:p>
            <a:pPr lvl="1"/>
            <a:r>
              <a:rPr lang="en-US" sz="1400" b="1" dirty="0" err="1" smtClean="0">
                <a:latin typeface="Verdana" panose="020B0604030504040204" pitchFamily="34" charset="0"/>
                <a:ea typeface="Verdana" panose="020B0604030504040204" pitchFamily="34" charset="0"/>
                <a:cs typeface="Verdana" panose="020B0604030504040204" pitchFamily="34" charset="0"/>
              </a:rPr>
              <a:t>Fields!LOS.Value</a:t>
            </a:r>
            <a:r>
              <a:rPr lang="en-US" sz="1400" dirty="0" smtClean="0">
                <a:latin typeface="Verdana" panose="020B0604030504040204" pitchFamily="34" charset="0"/>
                <a:ea typeface="Verdana" panose="020B0604030504040204" pitchFamily="34" charset="0"/>
                <a:cs typeface="Verdana" panose="020B0604030504040204" pitchFamily="34" charset="0"/>
              </a:rPr>
              <a:t> – Parameter being passed to the function</a:t>
            </a:r>
            <a:endParaRPr lang="en-US" sz="14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1239353" y="3734805"/>
            <a:ext cx="5048250" cy="314325"/>
          </a:xfrm>
          <a:prstGeom prst="rect">
            <a:avLst/>
          </a:prstGeom>
        </p:spPr>
      </p:pic>
    </p:spTree>
    <p:extLst>
      <p:ext uri="{BB962C8B-B14F-4D97-AF65-F5344CB8AC3E}">
        <p14:creationId xmlns:p14="http://schemas.microsoft.com/office/powerpoint/2010/main" val="9617850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Stylized </a:t>
            </a:r>
            <a:r>
              <a:rPr lang="en-US" sz="1800" dirty="0" smtClean="0"/>
              <a:t>Reports (Custom Style Table)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827817"/>
            <a:ext cx="7553326" cy="3170099"/>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To </a:t>
            </a:r>
            <a:r>
              <a:rPr lang="en-US" sz="1600" dirty="0" smtClean="0">
                <a:latin typeface="Verdana" panose="020B0604030504040204" pitchFamily="34" charset="0"/>
                <a:ea typeface="Verdana" panose="020B0604030504040204" pitchFamily="34" charset="0"/>
                <a:cs typeface="Verdana" panose="020B0604030504040204" pitchFamily="34" charset="0"/>
              </a:rPr>
              <a:t>Create </a:t>
            </a:r>
            <a:r>
              <a:rPr lang="en-US" sz="1600" dirty="0" smtClean="0">
                <a:latin typeface="Verdana" panose="020B0604030504040204" pitchFamily="34" charset="0"/>
                <a:ea typeface="Verdana" panose="020B0604030504040204" pitchFamily="34" charset="0"/>
                <a:cs typeface="Verdana" panose="020B0604030504040204" pitchFamily="34" charset="0"/>
              </a:rPr>
              <a:t>Stylized Reports …</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Create a table with required columns in a custom database (below example is per Facility Identifier)</a:t>
            </a: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Populate the table with style values</a:t>
            </a: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2478166"/>
              </p:ext>
            </p:extLst>
          </p:nvPr>
        </p:nvGraphicFramePr>
        <p:xfrm>
          <a:off x="1119739" y="2909237"/>
          <a:ext cx="6096000" cy="1554480"/>
        </p:xfrm>
        <a:graphic>
          <a:graphicData uri="http://schemas.openxmlformats.org/drawingml/2006/table">
            <a:tbl>
              <a:tblPr firstRow="1" bandRow="1">
                <a:tableStyleId>{5C22544A-7EE6-4342-B048-85BDC9FD1C3A}</a:tableStyleId>
              </a:tblPr>
              <a:tblGrid>
                <a:gridCol w="3048000"/>
                <a:gridCol w="3048000"/>
              </a:tblGrid>
              <a:tr h="258546">
                <a:tc>
                  <a:txBody>
                    <a:bodyPr/>
                    <a:lstStyle/>
                    <a:p>
                      <a:r>
                        <a:rPr lang="en-US" sz="1600" dirty="0" smtClean="0"/>
                        <a:t>Column</a:t>
                      </a:r>
                      <a:endParaRPr lang="en-US" sz="1600" dirty="0"/>
                    </a:p>
                  </a:txBody>
                  <a:tcPr/>
                </a:tc>
                <a:tc>
                  <a:txBody>
                    <a:bodyPr/>
                    <a:lstStyle/>
                    <a:p>
                      <a:r>
                        <a:rPr lang="en-US" sz="1600" dirty="0" smtClean="0"/>
                        <a:t>Description</a:t>
                      </a:r>
                      <a:endParaRPr lang="en-US" sz="1600" dirty="0"/>
                    </a:p>
                  </a:txBody>
                  <a:tcPr/>
                </a:tc>
              </a:tr>
              <a:tr h="289026">
                <a:tc>
                  <a:txBody>
                    <a:bodyPr/>
                    <a:lstStyle/>
                    <a:p>
                      <a:r>
                        <a:rPr lang="en-US" sz="1400" dirty="0" err="1" smtClean="0"/>
                        <a:t>FacilityID</a:t>
                      </a:r>
                      <a:endParaRPr lang="en-US" sz="1400" dirty="0"/>
                    </a:p>
                  </a:txBody>
                  <a:tcPr/>
                </a:tc>
                <a:tc>
                  <a:txBody>
                    <a:bodyPr/>
                    <a:lstStyle/>
                    <a:p>
                      <a:r>
                        <a:rPr lang="en-US" sz="1400" dirty="0" smtClean="0"/>
                        <a:t>Facility Identifier</a:t>
                      </a:r>
                      <a:endParaRPr lang="en-US" sz="1400" dirty="0"/>
                    </a:p>
                  </a:txBody>
                  <a:tcPr/>
                </a:tc>
              </a:tr>
              <a:tr h="301859">
                <a:tc>
                  <a:txBody>
                    <a:bodyPr/>
                    <a:lstStyle/>
                    <a:p>
                      <a:r>
                        <a:rPr lang="en-US" sz="1400" dirty="0" err="1" smtClean="0"/>
                        <a:t>StyleID</a:t>
                      </a:r>
                      <a:endParaRPr lang="en-US" sz="1400" dirty="0"/>
                    </a:p>
                  </a:txBody>
                  <a:tcPr/>
                </a:tc>
                <a:tc>
                  <a:txBody>
                    <a:bodyPr/>
                    <a:lstStyle/>
                    <a:p>
                      <a:r>
                        <a:rPr lang="en-US" sz="1400" dirty="0" smtClean="0"/>
                        <a:t>Style Identifier</a:t>
                      </a:r>
                      <a:endParaRPr lang="en-US" sz="1400" dirty="0"/>
                    </a:p>
                  </a:txBody>
                  <a:tcPr/>
                </a:tc>
              </a:tr>
              <a:tr h="247316">
                <a:tc>
                  <a:txBody>
                    <a:bodyPr/>
                    <a:lstStyle/>
                    <a:p>
                      <a:r>
                        <a:rPr lang="en-US" sz="1400" dirty="0" smtClean="0"/>
                        <a:t>Name</a:t>
                      </a:r>
                      <a:endParaRPr lang="en-US" sz="1400" dirty="0"/>
                    </a:p>
                  </a:txBody>
                  <a:tcPr/>
                </a:tc>
                <a:tc>
                  <a:txBody>
                    <a:bodyPr/>
                    <a:lstStyle/>
                    <a:p>
                      <a:r>
                        <a:rPr lang="en-US" sz="1400" dirty="0" smtClean="0"/>
                        <a:t>Description of the Style</a:t>
                      </a:r>
                      <a:endParaRPr lang="en-US" sz="1400" dirty="0"/>
                    </a:p>
                  </a:txBody>
                  <a:tcPr/>
                </a:tc>
              </a:tr>
              <a:tr h="269775">
                <a:tc>
                  <a:txBody>
                    <a:bodyPr/>
                    <a:lstStyle/>
                    <a:p>
                      <a:r>
                        <a:rPr lang="en-US" sz="1400" dirty="0" smtClean="0"/>
                        <a:t>Value</a:t>
                      </a:r>
                      <a:endParaRPr lang="en-US" sz="1400" dirty="0"/>
                    </a:p>
                  </a:txBody>
                  <a:tcPr/>
                </a:tc>
                <a:tc>
                  <a:txBody>
                    <a:bodyPr/>
                    <a:lstStyle/>
                    <a:p>
                      <a:r>
                        <a:rPr lang="en-US" sz="1400" dirty="0" smtClean="0"/>
                        <a:t>Value for the Style</a:t>
                      </a:r>
                      <a:endParaRPr lang="en-US" sz="1400" dirty="0"/>
                    </a:p>
                  </a:txBody>
                  <a:tcPr/>
                </a:tc>
              </a:tr>
            </a:tbl>
          </a:graphicData>
        </a:graphic>
      </p:graphicFrame>
      <p:pic>
        <p:nvPicPr>
          <p:cNvPr id="7" name="Picture 6"/>
          <p:cNvPicPr>
            <a:picLocks noChangeAspect="1"/>
          </p:cNvPicPr>
          <p:nvPr/>
        </p:nvPicPr>
        <p:blipFill>
          <a:blip r:embed="rId3"/>
          <a:stretch>
            <a:fillRect/>
          </a:stretch>
        </p:blipFill>
        <p:spPr>
          <a:xfrm>
            <a:off x="1119739" y="5051568"/>
            <a:ext cx="4496427" cy="1295581"/>
          </a:xfrm>
          <a:prstGeom prst="rect">
            <a:avLst/>
          </a:prstGeom>
        </p:spPr>
      </p:pic>
    </p:spTree>
    <p:extLst>
      <p:ext uri="{BB962C8B-B14F-4D97-AF65-F5344CB8AC3E}">
        <p14:creationId xmlns:p14="http://schemas.microsoft.com/office/powerpoint/2010/main" val="18634962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Stylized </a:t>
            </a:r>
            <a:r>
              <a:rPr lang="en-US" sz="1800" dirty="0" smtClean="0"/>
              <a:t>Reports (Stored Procedure)</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2000" y="1827817"/>
            <a:ext cx="2857100" cy="1815882"/>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To retrieve the values that are placed in the custom table, a stored procedure </a:t>
            </a:r>
            <a:r>
              <a:rPr lang="en-US" sz="1600" smtClean="0">
                <a:latin typeface="Verdana" panose="020B0604030504040204" pitchFamily="34" charset="0"/>
                <a:ea typeface="Verdana" panose="020B0604030504040204" pitchFamily="34" charset="0"/>
                <a:cs typeface="Verdana" panose="020B0604030504040204" pitchFamily="34" charset="0"/>
              </a:rPr>
              <a:t>will need </a:t>
            </a:r>
            <a:r>
              <a:rPr lang="en-US" sz="1600" dirty="0" smtClean="0">
                <a:latin typeface="Verdana" panose="020B0604030504040204" pitchFamily="34" charset="0"/>
                <a:ea typeface="Verdana" panose="020B0604030504040204" pitchFamily="34" charset="0"/>
                <a:cs typeface="Verdana" panose="020B0604030504040204" pitchFamily="34" charset="0"/>
              </a:rPr>
              <a:t>to be created that will return all the styles based on the Facility Identifier. </a:t>
            </a:r>
          </a:p>
        </p:txBody>
      </p:sp>
      <p:pic>
        <p:nvPicPr>
          <p:cNvPr id="3" name="Picture 2"/>
          <p:cNvPicPr>
            <a:picLocks noChangeAspect="1"/>
          </p:cNvPicPr>
          <p:nvPr/>
        </p:nvPicPr>
        <p:blipFill>
          <a:blip r:embed="rId3"/>
          <a:stretch>
            <a:fillRect/>
          </a:stretch>
        </p:blipFill>
        <p:spPr>
          <a:xfrm>
            <a:off x="3748940" y="1827817"/>
            <a:ext cx="4841708" cy="4664263"/>
          </a:xfrm>
          <a:prstGeom prst="rect">
            <a:avLst/>
          </a:prstGeom>
        </p:spPr>
      </p:pic>
    </p:spTree>
    <p:extLst>
      <p:ext uri="{BB962C8B-B14F-4D97-AF65-F5344CB8AC3E}">
        <p14:creationId xmlns:p14="http://schemas.microsoft.com/office/powerpoint/2010/main" val="4280352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Stylized </a:t>
            </a:r>
            <a:r>
              <a:rPr lang="en-US" sz="1800" dirty="0" smtClean="0"/>
              <a:t>Reports </a:t>
            </a:r>
            <a:r>
              <a:rPr lang="en-US" sz="1800" dirty="0" smtClean="0"/>
              <a:t>(Dataset)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2001" y="1462524"/>
            <a:ext cx="7717857" cy="1077218"/>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To use the values for the styles in the report, a dataset </a:t>
            </a:r>
            <a:r>
              <a:rPr lang="en-US" sz="1600" b="1" dirty="0" err="1" smtClean="0">
                <a:latin typeface="Verdana" panose="020B0604030504040204" pitchFamily="34" charset="0"/>
                <a:ea typeface="Verdana" panose="020B0604030504040204" pitchFamily="34" charset="0"/>
                <a:cs typeface="Verdana" panose="020B0604030504040204" pitchFamily="34" charset="0"/>
              </a:rPr>
              <a:t>StyleDs</a:t>
            </a:r>
            <a:r>
              <a:rPr lang="en-US" sz="1600" dirty="0" smtClean="0">
                <a:latin typeface="Verdana" panose="020B0604030504040204" pitchFamily="34" charset="0"/>
                <a:ea typeface="Verdana" panose="020B0604030504040204" pitchFamily="34" charset="0"/>
                <a:cs typeface="Verdana" panose="020B0604030504040204" pitchFamily="34" charset="0"/>
              </a:rPr>
              <a:t> will need to be created using the stored procedure that was previously created (</a:t>
            </a:r>
            <a:r>
              <a:rPr lang="en-US" sz="1600" b="1" dirty="0" err="1" smtClean="0">
                <a:latin typeface="Verdana" panose="020B0604030504040204" pitchFamily="34" charset="0"/>
                <a:ea typeface="Verdana" panose="020B0604030504040204" pitchFamily="34" charset="0"/>
                <a:cs typeface="Verdana" panose="020B0604030504040204" pitchFamily="34" charset="0"/>
              </a:rPr>
              <a:t>IatricGenStyleListing</a:t>
            </a:r>
            <a:r>
              <a:rPr lang="en-US" sz="1600" dirty="0" smtClean="0">
                <a:latin typeface="Verdana" panose="020B0604030504040204" pitchFamily="34" charset="0"/>
                <a:ea typeface="Verdana" panose="020B0604030504040204" pitchFamily="34" charset="0"/>
                <a:cs typeface="Verdana" panose="020B0604030504040204" pitchFamily="34" charset="0"/>
              </a:rPr>
              <a:t>).  Create this dataset in the </a:t>
            </a:r>
            <a:r>
              <a:rPr lang="en-US" sz="1600" b="1" dirty="0" err="1" smtClean="0">
                <a:latin typeface="Verdana" panose="020B0604030504040204" pitchFamily="34" charset="0"/>
                <a:ea typeface="Verdana" panose="020B0604030504040204" pitchFamily="34" charset="0"/>
                <a:cs typeface="Verdana" panose="020B0604030504040204" pitchFamily="34" charset="0"/>
              </a:rPr>
              <a:t>IatricPatientListing</a:t>
            </a:r>
            <a:r>
              <a:rPr lang="en-US" sz="1600" b="1" dirty="0" smtClean="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report.</a:t>
            </a:r>
          </a:p>
        </p:txBody>
      </p:sp>
      <p:pic>
        <p:nvPicPr>
          <p:cNvPr id="7" name="Picture 6"/>
          <p:cNvPicPr/>
          <p:nvPr/>
        </p:nvPicPr>
        <p:blipFill>
          <a:blip r:embed="rId3" cstate="email">
            <a:extLst>
              <a:ext uri="{28A0092B-C50C-407E-A947-70E740481C1C}">
                <a14:useLocalDpi xmlns:a14="http://schemas.microsoft.com/office/drawing/2010/main" val="0"/>
              </a:ext>
            </a:extLst>
          </a:blip>
          <a:stretch>
            <a:fillRect/>
          </a:stretch>
        </p:blipFill>
        <p:spPr>
          <a:xfrm>
            <a:off x="761999" y="2558780"/>
            <a:ext cx="3838875" cy="3885015"/>
          </a:xfrm>
          <a:prstGeom prst="rect">
            <a:avLst/>
          </a:prstGeom>
        </p:spPr>
      </p:pic>
      <p:pic>
        <p:nvPicPr>
          <p:cNvPr id="8" name="Picture 7"/>
          <p:cNvPicPr/>
          <p:nvPr/>
        </p:nvPicPr>
        <p:blipFill>
          <a:blip r:embed="rId4" cstate="email">
            <a:extLst>
              <a:ext uri="{28A0092B-C50C-407E-A947-70E740481C1C}">
                <a14:useLocalDpi xmlns:a14="http://schemas.microsoft.com/office/drawing/2010/main" val="0"/>
              </a:ext>
            </a:extLst>
          </a:blip>
          <a:stretch>
            <a:fillRect/>
          </a:stretch>
        </p:blipFill>
        <p:spPr>
          <a:xfrm>
            <a:off x="4664342" y="2539742"/>
            <a:ext cx="3650983" cy="779435"/>
          </a:xfrm>
          <a:prstGeom prst="rect">
            <a:avLst/>
          </a:prstGeom>
        </p:spPr>
      </p:pic>
    </p:spTree>
    <p:extLst>
      <p:ext uri="{BB962C8B-B14F-4D97-AF65-F5344CB8AC3E}">
        <p14:creationId xmlns:p14="http://schemas.microsoft.com/office/powerpoint/2010/main" val="27650438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Stylized </a:t>
            </a:r>
            <a:r>
              <a:rPr lang="en-US" sz="1800" dirty="0" smtClean="0"/>
              <a:t>Reports (Variables)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2001" y="1678421"/>
            <a:ext cx="7717857" cy="1815882"/>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Variables will need to be created at the report level to hold the value of the styles.  </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r>
              <a:rPr lang="en-US" sz="1600" dirty="0" smtClean="0">
                <a:latin typeface="Verdana" panose="020B0604030504040204" pitchFamily="34" charset="0"/>
                <a:ea typeface="Verdana" panose="020B0604030504040204" pitchFamily="34" charset="0"/>
                <a:cs typeface="Verdana" panose="020B0604030504040204" pitchFamily="34" charset="0"/>
              </a:rPr>
              <a:t>Create these variables in the </a:t>
            </a:r>
            <a:r>
              <a:rPr lang="en-US" sz="1600" b="1" dirty="0" err="1" smtClean="0">
                <a:latin typeface="Verdana" panose="020B0604030504040204" pitchFamily="34" charset="0"/>
                <a:ea typeface="Verdana" panose="020B0604030504040204" pitchFamily="34" charset="0"/>
                <a:cs typeface="Verdana" panose="020B0604030504040204" pitchFamily="34" charset="0"/>
              </a:rPr>
              <a:t>IatricPatientListing</a:t>
            </a:r>
            <a:r>
              <a:rPr lang="en-US" sz="1600" dirty="0" smtClean="0">
                <a:latin typeface="Verdana" panose="020B0604030504040204" pitchFamily="34" charset="0"/>
                <a:ea typeface="Verdana" panose="020B0604030504040204" pitchFamily="34" charset="0"/>
                <a:cs typeface="Verdana" panose="020B0604030504040204" pitchFamily="34" charset="0"/>
              </a:rPr>
              <a:t> report.</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r>
              <a:rPr lang="en-US" sz="1600" dirty="0" smtClean="0">
                <a:latin typeface="Verdana" panose="020B0604030504040204" pitchFamily="34" charset="0"/>
                <a:ea typeface="Verdana" panose="020B0604030504040204" pitchFamily="34" charset="0"/>
                <a:cs typeface="Verdana" panose="020B0604030504040204" pitchFamily="34" charset="0"/>
              </a:rPr>
              <a:t>Open the Report Properties window by selecting </a:t>
            </a:r>
            <a:r>
              <a:rPr lang="en-US" sz="1600" b="1" dirty="0" smtClean="0">
                <a:latin typeface="Verdana" panose="020B0604030504040204" pitchFamily="34" charset="0"/>
                <a:ea typeface="Verdana" panose="020B0604030504040204" pitchFamily="34" charset="0"/>
                <a:cs typeface="Verdana" panose="020B0604030504040204" pitchFamily="34" charset="0"/>
              </a:rPr>
              <a:t>Report</a:t>
            </a:r>
            <a:r>
              <a:rPr lang="en-US" sz="1600" dirty="0" smtClean="0">
                <a:latin typeface="Verdana" panose="020B0604030504040204" pitchFamily="34" charset="0"/>
                <a:ea typeface="Verdana" panose="020B0604030504040204" pitchFamily="34" charset="0"/>
                <a:cs typeface="Verdana" panose="020B0604030504040204" pitchFamily="34" charset="0"/>
              </a:rPr>
              <a:t> and </a:t>
            </a:r>
            <a:r>
              <a:rPr lang="en-US" sz="1600" b="1" dirty="0" smtClean="0">
                <a:latin typeface="Verdana" panose="020B0604030504040204" pitchFamily="34" charset="0"/>
                <a:ea typeface="Verdana" panose="020B0604030504040204" pitchFamily="34" charset="0"/>
                <a:cs typeface="Verdana" panose="020B0604030504040204" pitchFamily="34" charset="0"/>
              </a:rPr>
              <a:t>Report Properties</a:t>
            </a:r>
            <a:r>
              <a:rPr lang="en-US" sz="1600" dirty="0" smtClean="0">
                <a:latin typeface="Verdana" panose="020B0604030504040204" pitchFamily="34" charset="0"/>
                <a:ea typeface="Verdana" panose="020B0604030504040204" pitchFamily="34" charset="0"/>
                <a:cs typeface="Verdana" panose="020B0604030504040204" pitchFamily="34" charset="0"/>
              </a:rPr>
              <a:t>.</a:t>
            </a:r>
          </a:p>
        </p:txBody>
      </p:sp>
      <p:pic>
        <p:nvPicPr>
          <p:cNvPr id="3" name="Picture 2"/>
          <p:cNvPicPr>
            <a:picLocks noChangeAspect="1"/>
          </p:cNvPicPr>
          <p:nvPr/>
        </p:nvPicPr>
        <p:blipFill>
          <a:blip r:embed="rId3"/>
          <a:stretch>
            <a:fillRect/>
          </a:stretch>
        </p:blipFill>
        <p:spPr>
          <a:xfrm>
            <a:off x="3158986" y="3838576"/>
            <a:ext cx="3124200" cy="1657350"/>
          </a:xfrm>
          <a:prstGeom prst="rect">
            <a:avLst/>
          </a:prstGeom>
        </p:spPr>
      </p:pic>
      <p:cxnSp>
        <p:nvCxnSpPr>
          <p:cNvPr id="9" name="Straight Arrow Connector 8"/>
          <p:cNvCxnSpPr/>
          <p:nvPr/>
        </p:nvCxnSpPr>
        <p:spPr>
          <a:xfrm flipH="1">
            <a:off x="4867226" y="3887052"/>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785760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Stylized </a:t>
            </a:r>
            <a:r>
              <a:rPr lang="en-US" sz="1800" dirty="0" smtClean="0"/>
              <a:t>Reports (Variables)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2001" y="1678421"/>
            <a:ext cx="7717857" cy="4031873"/>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In the Report Properties window</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a:t>
            </a:r>
            <a:r>
              <a:rPr lang="en-US" sz="1400" b="1" dirty="0" smtClean="0">
                <a:latin typeface="Verdana" panose="020B0604030504040204" pitchFamily="34" charset="0"/>
                <a:ea typeface="Verdana" panose="020B0604030504040204" pitchFamily="34" charset="0"/>
                <a:cs typeface="Verdana" panose="020B0604030504040204" pitchFamily="34" charset="0"/>
              </a:rPr>
              <a:t>Variables</a:t>
            </a:r>
            <a:r>
              <a:rPr lang="en-US" sz="1400" dirty="0" smtClean="0">
                <a:latin typeface="Verdana" panose="020B0604030504040204" pitchFamily="34" charset="0"/>
                <a:ea typeface="Verdana" panose="020B0604030504040204" pitchFamily="34" charset="0"/>
                <a:cs typeface="Verdana" panose="020B0604030504040204" pitchFamily="34" charset="0"/>
              </a:rPr>
              <a:t> tab</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a:t>
            </a:r>
            <a:r>
              <a:rPr lang="en-US" sz="1400" b="1" dirty="0" smtClean="0">
                <a:latin typeface="Verdana" panose="020B0604030504040204" pitchFamily="34" charset="0"/>
                <a:ea typeface="Verdana" panose="020B0604030504040204" pitchFamily="34" charset="0"/>
                <a:cs typeface="Verdana" panose="020B0604030504040204" pitchFamily="34" charset="0"/>
              </a:rPr>
              <a:t>Add</a:t>
            </a:r>
            <a:r>
              <a:rPr lang="en-US" sz="1400" dirty="0" smtClean="0">
                <a:latin typeface="Verdana" panose="020B0604030504040204" pitchFamily="34" charset="0"/>
                <a:ea typeface="Verdana" panose="020B0604030504040204" pitchFamily="34" charset="0"/>
                <a:cs typeface="Verdana" panose="020B0604030504040204" pitchFamily="34" charset="0"/>
              </a:rPr>
              <a:t> button to create new variable</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Enter the descriptive name for the variable</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Select the </a:t>
            </a:r>
            <a:r>
              <a:rPr lang="en-US" sz="1400" b="1" i="1" dirty="0" err="1" smtClean="0">
                <a:latin typeface="Verdana" panose="020B0604030504040204" pitchFamily="34" charset="0"/>
                <a:ea typeface="Verdana" panose="020B0604030504040204" pitchFamily="34" charset="0"/>
                <a:cs typeface="Verdana" panose="020B0604030504040204" pitchFamily="34" charset="0"/>
              </a:rPr>
              <a:t>fx</a:t>
            </a:r>
            <a:r>
              <a:rPr lang="en-US" sz="1400" dirty="0" smtClean="0">
                <a:latin typeface="Verdana" panose="020B0604030504040204" pitchFamily="34" charset="0"/>
                <a:ea typeface="Verdana" panose="020B0604030504040204" pitchFamily="34" charset="0"/>
                <a:cs typeface="Verdana" panose="020B0604030504040204" pitchFamily="34" charset="0"/>
              </a:rPr>
              <a:t> button</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 the expression window, enter code to retrieve value from the style dataset created previously</a:t>
            </a: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Repeat until all required variables have been added</a:t>
            </a:r>
          </a:p>
        </p:txBody>
      </p:sp>
      <p:pic>
        <p:nvPicPr>
          <p:cNvPr id="4" name="Picture 3"/>
          <p:cNvPicPr>
            <a:picLocks noChangeAspect="1"/>
          </p:cNvPicPr>
          <p:nvPr/>
        </p:nvPicPr>
        <p:blipFill>
          <a:blip r:embed="rId3"/>
          <a:stretch>
            <a:fillRect/>
          </a:stretch>
        </p:blipFill>
        <p:spPr>
          <a:xfrm>
            <a:off x="1065847" y="3574896"/>
            <a:ext cx="5915025" cy="190500"/>
          </a:xfrm>
          <a:prstGeom prst="rect">
            <a:avLst/>
          </a:prstGeom>
        </p:spPr>
      </p:pic>
      <p:pic>
        <p:nvPicPr>
          <p:cNvPr id="8" name="Picture 7"/>
          <p:cNvPicPr>
            <a:picLocks noChangeAspect="1"/>
          </p:cNvPicPr>
          <p:nvPr/>
        </p:nvPicPr>
        <p:blipFill>
          <a:blip r:embed="rId4"/>
          <a:stretch>
            <a:fillRect/>
          </a:stretch>
        </p:blipFill>
        <p:spPr>
          <a:xfrm>
            <a:off x="1065847" y="4020516"/>
            <a:ext cx="5430008" cy="1133633"/>
          </a:xfrm>
          <a:prstGeom prst="rect">
            <a:avLst/>
          </a:prstGeom>
        </p:spPr>
      </p:pic>
    </p:spTree>
    <p:extLst>
      <p:ext uri="{BB962C8B-B14F-4D97-AF65-F5344CB8AC3E}">
        <p14:creationId xmlns:p14="http://schemas.microsoft.com/office/powerpoint/2010/main" val="32370328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Stylized </a:t>
            </a:r>
            <a:r>
              <a:rPr lang="en-US" sz="1800" dirty="0" smtClean="0"/>
              <a:t>Reports (Assigning Variables)</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2002" y="1678421"/>
            <a:ext cx="7553324" cy="2831544"/>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With the stylized data placed in the report variables, the report items may now reference this information.</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r>
              <a:rPr lang="en-US" sz="1600" dirty="0" smtClean="0">
                <a:latin typeface="Verdana" panose="020B0604030504040204" pitchFamily="34" charset="0"/>
                <a:ea typeface="Verdana" panose="020B0604030504040204" pitchFamily="34" charset="0"/>
                <a:cs typeface="Verdana" panose="020B0604030504040204" pitchFamily="34" charset="0"/>
              </a:rPr>
              <a:t>Within the </a:t>
            </a:r>
            <a:r>
              <a:rPr lang="en-US" sz="1600" b="1" dirty="0" err="1" smtClean="0">
                <a:latin typeface="Verdana" panose="020B0604030504040204" pitchFamily="34" charset="0"/>
                <a:ea typeface="Verdana" panose="020B0604030504040204" pitchFamily="34" charset="0"/>
                <a:cs typeface="Verdana" panose="020B0604030504040204" pitchFamily="34" charset="0"/>
              </a:rPr>
              <a:t>IatricPatientListing</a:t>
            </a:r>
            <a:r>
              <a:rPr lang="en-US" sz="1600" dirty="0" smtClean="0">
                <a:latin typeface="Verdana" panose="020B0604030504040204" pitchFamily="34" charset="0"/>
                <a:ea typeface="Verdana" panose="020B0604030504040204" pitchFamily="34" charset="0"/>
                <a:cs typeface="Verdana" panose="020B0604030504040204" pitchFamily="34" charset="0"/>
              </a:rPr>
              <a:t> report ..</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Modify the Background color of the report header to use the variable </a:t>
            </a:r>
            <a:r>
              <a:rPr lang="en-US" sz="1400" b="1" dirty="0" smtClean="0">
                <a:latin typeface="Verdana" panose="020B0604030504040204" pitchFamily="34" charset="0"/>
                <a:ea typeface="Verdana" panose="020B0604030504040204" pitchFamily="34" charset="0"/>
                <a:cs typeface="Verdana" panose="020B0604030504040204" pitchFamily="34" charset="0"/>
              </a:rPr>
              <a:t>Header1BackColor</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Modify the font color of the report header to use the variable </a:t>
            </a:r>
            <a:r>
              <a:rPr lang="en-US" sz="1400" b="1" dirty="0" smtClean="0">
                <a:latin typeface="Verdana" panose="020B0604030504040204" pitchFamily="34" charset="0"/>
                <a:ea typeface="Verdana" panose="020B0604030504040204" pitchFamily="34" charset="0"/>
                <a:cs typeface="Verdana" panose="020B0604030504040204" pitchFamily="34" charset="0"/>
              </a:rPr>
              <a:t>Header1Color</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Modify the Background color of the </a:t>
            </a:r>
            <a:r>
              <a:rPr lang="en-US" sz="1400" dirty="0" err="1" smtClean="0">
                <a:latin typeface="Verdana" panose="020B0604030504040204" pitchFamily="34" charset="0"/>
                <a:ea typeface="Verdana" panose="020B0604030504040204" pitchFamily="34" charset="0"/>
                <a:cs typeface="Verdana" panose="020B0604030504040204" pitchFamily="34" charset="0"/>
              </a:rPr>
              <a:t>VisitStatus</a:t>
            </a:r>
            <a:r>
              <a:rPr lang="en-US" sz="1400" dirty="0" smtClean="0">
                <a:latin typeface="Verdana" panose="020B0604030504040204" pitchFamily="34" charset="0"/>
                <a:ea typeface="Verdana" panose="020B0604030504040204" pitchFamily="34" charset="0"/>
                <a:cs typeface="Verdana" panose="020B0604030504040204" pitchFamily="34" charset="0"/>
              </a:rPr>
              <a:t> group header to use the variable </a:t>
            </a:r>
            <a:r>
              <a:rPr lang="en-US" sz="1400" b="1" dirty="0" smtClean="0">
                <a:latin typeface="Verdana" panose="020B0604030504040204" pitchFamily="34" charset="0"/>
                <a:ea typeface="Verdana" panose="020B0604030504040204" pitchFamily="34" charset="0"/>
                <a:cs typeface="Verdana" panose="020B0604030504040204" pitchFamily="34" charset="0"/>
              </a:rPr>
              <a:t>Header2BackColor</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Modify the font color of the </a:t>
            </a:r>
            <a:r>
              <a:rPr lang="en-US" sz="1400" dirty="0" err="1" smtClean="0">
                <a:latin typeface="Verdana" panose="020B0604030504040204" pitchFamily="34" charset="0"/>
                <a:ea typeface="Verdana" panose="020B0604030504040204" pitchFamily="34" charset="0"/>
                <a:cs typeface="Verdana" panose="020B0604030504040204" pitchFamily="34" charset="0"/>
              </a:rPr>
              <a:t>VisitStatus</a:t>
            </a:r>
            <a:r>
              <a:rPr lang="en-US" sz="1400" dirty="0" smtClean="0">
                <a:latin typeface="Verdana" panose="020B0604030504040204" pitchFamily="34" charset="0"/>
                <a:ea typeface="Verdana" panose="020B0604030504040204" pitchFamily="34" charset="0"/>
                <a:cs typeface="Verdana" panose="020B0604030504040204" pitchFamily="34" charset="0"/>
              </a:rPr>
              <a:t> group header to use the variable </a:t>
            </a:r>
            <a:r>
              <a:rPr lang="en-US" sz="1400" b="1" dirty="0" smtClean="0">
                <a:latin typeface="Verdana" panose="020B0604030504040204" pitchFamily="34" charset="0"/>
                <a:ea typeface="Verdana" panose="020B0604030504040204" pitchFamily="34" charset="0"/>
                <a:cs typeface="Verdana" panose="020B0604030504040204" pitchFamily="34" charset="0"/>
              </a:rPr>
              <a:t>Header2Color</a:t>
            </a: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37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 Server Reporting Services Overview</a:t>
            </a:r>
            <a:r>
              <a:rPr lang="en-US" dirty="0"/>
              <a:t/>
            </a:r>
            <a:br>
              <a:rPr lang="en-US" dirty="0"/>
            </a:br>
            <a:r>
              <a:rPr lang="en-US" sz="2000" dirty="0" smtClean="0"/>
              <a:t>Summary</a:t>
            </a:r>
            <a:endParaRPr lang="en-US" sz="2000" dirty="0"/>
          </a:p>
        </p:txBody>
      </p:sp>
      <p:sp>
        <p:nvSpPr>
          <p:cNvPr id="5" name="Text Placeholder 2"/>
          <p:cNvSpPr>
            <a:spLocks noGrp="1"/>
          </p:cNvSpPr>
          <p:nvPr>
            <p:ph idx="1"/>
          </p:nvPr>
        </p:nvSpPr>
        <p:spPr>
          <a:xfrm>
            <a:off x="761998" y="1546167"/>
            <a:ext cx="7583979" cy="2111434"/>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Reporting Services is a server-based reporting platform that provides a full range of ready-to-use tools and services that help people throughout an organization to create, deploy, manage, and use reports quickly and easily.  With Reporting Services, one can retrieve data from a relation data source; publish reports that can be viewed in various formats; and centrally manage report security and subscriptions.  The reports that are created can be viewed over a Web-based connection or as part of a Microsoft Windows application or SharePoint site.</a:t>
            </a:r>
          </a:p>
        </p:txBody>
      </p:sp>
      <p:pic>
        <p:nvPicPr>
          <p:cNvPr id="3" name="Picture 2"/>
          <p:cNvPicPr>
            <a:picLocks noChangeAspect="1"/>
          </p:cNvPicPr>
          <p:nvPr/>
        </p:nvPicPr>
        <p:blipFill>
          <a:blip r:embed="rId2"/>
          <a:stretch>
            <a:fillRect/>
          </a:stretch>
        </p:blipFill>
        <p:spPr>
          <a:xfrm>
            <a:off x="761998" y="4038600"/>
            <a:ext cx="7502898" cy="1749502"/>
          </a:xfrm>
          <a:prstGeom prst="rect">
            <a:avLst/>
          </a:prstGeom>
        </p:spPr>
      </p:pic>
    </p:spTree>
    <p:extLst>
      <p:ext uri="{BB962C8B-B14F-4D97-AF65-F5344CB8AC3E}">
        <p14:creationId xmlns:p14="http://schemas.microsoft.com/office/powerpoint/2010/main" val="42286130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Stylized </a:t>
            </a:r>
            <a:r>
              <a:rPr lang="en-US" sz="1800" dirty="0" smtClean="0"/>
              <a:t>Reports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2002" y="1678421"/>
            <a:ext cx="7553324" cy="584775"/>
          </a:xfrm>
          <a:prstGeom prst="rect">
            <a:avLst/>
          </a:prstGeom>
          <a:noFill/>
        </p:spPr>
        <p:txBody>
          <a:bodyPr wrap="square" rtlCol="0">
            <a:spAutoFit/>
          </a:bodyPr>
          <a:lstStyle/>
          <a:p>
            <a:pPr lvl="0"/>
            <a:r>
              <a:rPr lang="en-US" sz="1600" dirty="0">
                <a:latin typeface="Verdana" panose="020B0604030504040204" pitchFamily="34" charset="0"/>
                <a:ea typeface="Verdana" panose="020B0604030504040204" pitchFamily="34" charset="0"/>
                <a:cs typeface="Verdana" panose="020B0604030504040204" pitchFamily="34" charset="0"/>
              </a:rPr>
              <a:t>Now that we have the </a:t>
            </a:r>
            <a:r>
              <a:rPr lang="en-US" sz="1600" dirty="0" smtClean="0">
                <a:latin typeface="Verdana" panose="020B0604030504040204" pitchFamily="34" charset="0"/>
                <a:ea typeface="Verdana" panose="020B0604030504040204" pitchFamily="34" charset="0"/>
                <a:cs typeface="Verdana" panose="020B0604030504040204" pitchFamily="34" charset="0"/>
              </a:rPr>
              <a:t>stylized options configured</a:t>
            </a:r>
            <a:r>
              <a:rPr lang="en-US" sz="1600" dirty="0">
                <a:latin typeface="Verdana" panose="020B0604030504040204" pitchFamily="34" charset="0"/>
                <a:ea typeface="Verdana" panose="020B0604030504040204" pitchFamily="34" charset="0"/>
                <a:cs typeface="Verdana" panose="020B0604030504040204" pitchFamily="34" charset="0"/>
              </a:rPr>
              <a:t>; select the Preview tab and run the report</a:t>
            </a:r>
            <a:r>
              <a:rPr lang="en-US" sz="1600" dirty="0" smtClean="0">
                <a:latin typeface="Verdana" panose="020B0604030504040204" pitchFamily="34" charset="0"/>
                <a:ea typeface="Verdana" panose="020B0604030504040204" pitchFamily="34" charset="0"/>
                <a:cs typeface="Verdana" panose="020B0604030504040204" pitchFamily="34" charset="0"/>
              </a:rPr>
              <a:t>.</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1662959" y="2304219"/>
            <a:ext cx="5284681" cy="4014985"/>
          </a:xfrm>
          <a:prstGeom prst="rect">
            <a:avLst/>
          </a:prstGeom>
        </p:spPr>
      </p:pic>
    </p:spTree>
    <p:extLst>
      <p:ext uri="{BB962C8B-B14F-4D97-AF65-F5344CB8AC3E}">
        <p14:creationId xmlns:p14="http://schemas.microsoft.com/office/powerpoint/2010/main" val="2000965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Stylized </a:t>
            </a:r>
            <a:r>
              <a:rPr lang="en-US" sz="1800" dirty="0" smtClean="0"/>
              <a:t>Reports (Logo)</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2002" y="1678421"/>
            <a:ext cx="7553324" cy="3631763"/>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Within most Facilities, marketing tends to modify the logo from time to time.  This modification can require a massive change to the reports unless the logo is not embedded within the report.  This can be accomplished by setting the image object for the logo to reference a URL.</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lvl="0"/>
            <a:r>
              <a:rPr lang="en-US" sz="1600" dirty="0" smtClean="0">
                <a:latin typeface="Verdana" panose="020B0604030504040204" pitchFamily="34" charset="0"/>
                <a:ea typeface="Verdana" panose="020B0604030504040204" pitchFamily="34" charset="0"/>
                <a:cs typeface="Verdana" panose="020B0604030504040204" pitchFamily="34" charset="0"/>
              </a:rPr>
              <a:t>Add logo to </a:t>
            </a:r>
            <a:r>
              <a:rPr lang="en-US" sz="1600" b="1" dirty="0" err="1" smtClean="0">
                <a:latin typeface="Verdana" panose="020B0604030504040204" pitchFamily="34" charset="0"/>
                <a:ea typeface="Verdana" panose="020B0604030504040204" pitchFamily="34" charset="0"/>
                <a:cs typeface="Verdana" panose="020B0604030504040204" pitchFamily="34" charset="0"/>
              </a:rPr>
              <a:t>IatricPatientListing</a:t>
            </a:r>
            <a:r>
              <a:rPr lang="en-US" sz="1600" dirty="0" smtClean="0">
                <a:latin typeface="Verdana" panose="020B0604030504040204" pitchFamily="34" charset="0"/>
                <a:ea typeface="Verdana" panose="020B0604030504040204" pitchFamily="34" charset="0"/>
                <a:cs typeface="Verdana" panose="020B0604030504040204" pitchFamily="34" charset="0"/>
              </a:rPr>
              <a:t> report ..</a:t>
            </a:r>
          </a:p>
          <a:p>
            <a:pPr lvl="0"/>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Add a page header to the report</a:t>
            </a:r>
          </a:p>
          <a:p>
            <a:pPr marL="742950" lvl="1"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Right-click on the design surface (not report)</a:t>
            </a:r>
          </a:p>
          <a:p>
            <a:pPr marL="742950" lvl="1"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Select </a:t>
            </a:r>
            <a:r>
              <a:rPr lang="en-US" sz="1200" b="1" dirty="0" smtClean="0">
                <a:latin typeface="Verdana" panose="020B0604030504040204" pitchFamily="34" charset="0"/>
                <a:ea typeface="Verdana" panose="020B0604030504040204" pitchFamily="34" charset="0"/>
                <a:cs typeface="Verdana" panose="020B0604030504040204" pitchFamily="34" charset="0"/>
              </a:rPr>
              <a:t>Add </a:t>
            </a:r>
            <a:r>
              <a:rPr lang="en-US" sz="1200" b="1" dirty="0" smtClean="0">
                <a:latin typeface="Verdana" panose="020B0604030504040204" pitchFamily="34" charset="0"/>
                <a:ea typeface="Verdana" panose="020B0604030504040204" pitchFamily="34" charset="0"/>
                <a:cs typeface="Verdana" panose="020B0604030504040204" pitchFamily="34" charset="0"/>
              </a:rPr>
              <a:t>Page</a:t>
            </a:r>
            <a:r>
              <a:rPr lang="en-US" sz="1200" b="1" dirty="0" smtClean="0">
                <a:latin typeface="Verdana" panose="020B0604030504040204" pitchFamily="34" charset="0"/>
                <a:ea typeface="Verdana" panose="020B0604030504040204" pitchFamily="34" charset="0"/>
                <a:cs typeface="Verdana" panose="020B0604030504040204" pitchFamily="34" charset="0"/>
              </a:rPr>
              <a:t> </a:t>
            </a:r>
            <a:r>
              <a:rPr lang="en-US" sz="1200" b="1" dirty="0" smtClean="0">
                <a:latin typeface="Verdana" panose="020B0604030504040204" pitchFamily="34" charset="0"/>
                <a:ea typeface="Verdana" panose="020B0604030504040204" pitchFamily="34" charset="0"/>
                <a:cs typeface="Verdana" panose="020B0604030504040204" pitchFamily="34" charset="0"/>
              </a:rPr>
              <a:t>Header</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Place an image on the Report Header from the Toolbox</a:t>
            </a:r>
          </a:p>
          <a:p>
            <a:pPr marL="285750" lvl="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Within the Image Properties window</a:t>
            </a:r>
          </a:p>
          <a:p>
            <a:pPr marL="742950" lvl="1"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Enter a name for the Logo image</a:t>
            </a:r>
          </a:p>
          <a:p>
            <a:pPr marL="742950" lvl="1"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Select </a:t>
            </a:r>
            <a:r>
              <a:rPr lang="en-US" sz="1200" b="1" dirty="0" smtClean="0">
                <a:latin typeface="Verdana" panose="020B0604030504040204" pitchFamily="34" charset="0"/>
                <a:ea typeface="Verdana" panose="020B0604030504040204" pitchFamily="34" charset="0"/>
                <a:cs typeface="Verdana" panose="020B0604030504040204" pitchFamily="34" charset="0"/>
              </a:rPr>
              <a:t>External</a:t>
            </a:r>
            <a:r>
              <a:rPr lang="en-US" sz="1200" dirty="0" smtClean="0">
                <a:latin typeface="Verdana" panose="020B0604030504040204" pitchFamily="34" charset="0"/>
                <a:ea typeface="Verdana" panose="020B0604030504040204" pitchFamily="34" charset="0"/>
                <a:cs typeface="Verdana" panose="020B0604030504040204" pitchFamily="34" charset="0"/>
              </a:rPr>
              <a:t> for image source</a:t>
            </a:r>
          </a:p>
          <a:p>
            <a:pPr marL="742950" lvl="1"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Enter the URL for “Use this image”</a:t>
            </a:r>
          </a:p>
        </p:txBody>
      </p:sp>
      <p:pic>
        <p:nvPicPr>
          <p:cNvPr id="3" name="Picture 2"/>
          <p:cNvPicPr>
            <a:picLocks noChangeAspect="1"/>
          </p:cNvPicPr>
          <p:nvPr/>
        </p:nvPicPr>
        <p:blipFill>
          <a:blip r:embed="rId3"/>
          <a:stretch>
            <a:fillRect/>
          </a:stretch>
        </p:blipFill>
        <p:spPr>
          <a:xfrm>
            <a:off x="5648473" y="3380459"/>
            <a:ext cx="2569043" cy="847180"/>
          </a:xfrm>
          <a:prstGeom prst="rect">
            <a:avLst/>
          </a:prstGeom>
        </p:spPr>
      </p:pic>
      <p:cxnSp>
        <p:nvCxnSpPr>
          <p:cNvPr id="7" name="Straight Arrow Connector 6"/>
          <p:cNvCxnSpPr/>
          <p:nvPr/>
        </p:nvCxnSpPr>
        <p:spPr>
          <a:xfrm flipH="1">
            <a:off x="7273543" y="3505477"/>
            <a:ext cx="943974" cy="318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4" name="Picture 3"/>
          <p:cNvPicPr>
            <a:picLocks noChangeAspect="1"/>
          </p:cNvPicPr>
          <p:nvPr/>
        </p:nvPicPr>
        <p:blipFill>
          <a:blip r:embed="rId4"/>
          <a:stretch>
            <a:fillRect/>
          </a:stretch>
        </p:blipFill>
        <p:spPr>
          <a:xfrm>
            <a:off x="4433345" y="4499296"/>
            <a:ext cx="3881980" cy="1768143"/>
          </a:xfrm>
          <a:prstGeom prst="rect">
            <a:avLst/>
          </a:prstGeom>
        </p:spPr>
      </p:pic>
    </p:spTree>
    <p:extLst>
      <p:ext uri="{BB962C8B-B14F-4D97-AF65-F5344CB8AC3E}">
        <p14:creationId xmlns:p14="http://schemas.microsoft.com/office/powerpoint/2010/main" val="20661443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7086600" cy="1164837"/>
          </a:xfrm>
        </p:spPr>
        <p:txBody>
          <a:bodyPr>
            <a:normAutofit/>
          </a:bodyPr>
          <a:lstStyle/>
          <a:p>
            <a:r>
              <a:rPr lang="en-US" sz="2500" dirty="0" smtClean="0"/>
              <a:t>SQL Server Reporting Services Report</a:t>
            </a:r>
            <a:r>
              <a:rPr lang="en-US" dirty="0" smtClean="0"/>
              <a:t/>
            </a:r>
            <a:br>
              <a:rPr lang="en-US" dirty="0" smtClean="0"/>
            </a:br>
            <a:r>
              <a:rPr lang="en-US" sz="1800" dirty="0" smtClean="0"/>
              <a:t>Stylized </a:t>
            </a:r>
            <a:r>
              <a:rPr lang="en-US" sz="1800" dirty="0" smtClean="0"/>
              <a:t>Reports – Preview Report</a:t>
            </a:r>
            <a:endParaRPr lang="en-US" sz="1800" dirty="0"/>
          </a:p>
        </p:txBody>
      </p:sp>
      <p:sp>
        <p:nvSpPr>
          <p:cNvPr id="5" name="Text Placeholder 2"/>
          <p:cNvSpPr>
            <a:spLocks noGrp="1"/>
          </p:cNvSpPr>
          <p:nvPr>
            <p:ph idx="1"/>
          </p:nvPr>
        </p:nvSpPr>
        <p:spPr>
          <a:xfrm>
            <a:off x="762000" y="1545059"/>
            <a:ext cx="7553325" cy="470334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a:p>
            <a:pPr lvl="0">
              <a:spcBef>
                <a:spcPts val="600"/>
              </a:spcBef>
            </a:pPr>
            <a:endParaRPr lang="en-US" sz="1400" dirty="0"/>
          </a:p>
          <a:p>
            <a:pPr lvl="0">
              <a:spcBef>
                <a:spcPts val="600"/>
              </a:spcBef>
            </a:pPr>
            <a:endParaRPr lang="en-US" sz="1400" dirty="0" smtClean="0"/>
          </a:p>
        </p:txBody>
      </p:sp>
      <p:sp>
        <p:nvSpPr>
          <p:cNvPr id="6" name="Text Placeholder 2"/>
          <p:cNvSpPr txBox="1">
            <a:spLocks/>
          </p:cNvSpPr>
          <p:nvPr/>
        </p:nvSpPr>
        <p:spPr>
          <a:xfrm>
            <a:off x="762001" y="1697459"/>
            <a:ext cx="7553324" cy="470334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0"/>
            <a:endParaRPr lang="en-US" sz="1600" dirty="0"/>
          </a:p>
          <a:p>
            <a:pPr lvl="0"/>
            <a:endParaRPr lang="en-US" sz="1600" dirty="0"/>
          </a:p>
          <a:p>
            <a:pPr lvl="0"/>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lvl="0"/>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11" name="TextBox 10"/>
          <p:cNvSpPr txBox="1"/>
          <p:nvPr/>
        </p:nvSpPr>
        <p:spPr>
          <a:xfrm>
            <a:off x="761999" y="1451982"/>
            <a:ext cx="7553324" cy="584775"/>
          </a:xfrm>
          <a:prstGeom prst="rect">
            <a:avLst/>
          </a:prstGeom>
          <a:noFill/>
        </p:spPr>
        <p:txBody>
          <a:bodyPr wrap="square" rtlCol="0">
            <a:spAutoFit/>
          </a:bodyPr>
          <a:lstStyle/>
          <a:p>
            <a:pPr lvl="0"/>
            <a:r>
              <a:rPr lang="en-US" sz="1600" dirty="0">
                <a:latin typeface="Verdana" panose="020B0604030504040204" pitchFamily="34" charset="0"/>
                <a:ea typeface="Verdana" panose="020B0604030504040204" pitchFamily="34" charset="0"/>
                <a:cs typeface="Verdana" panose="020B0604030504040204" pitchFamily="34" charset="0"/>
              </a:rPr>
              <a:t>Now that we have </a:t>
            </a:r>
            <a:r>
              <a:rPr lang="en-US" sz="1600" dirty="0" smtClean="0">
                <a:latin typeface="Verdana" panose="020B0604030504040204" pitchFamily="34" charset="0"/>
                <a:ea typeface="Verdana" panose="020B0604030504040204" pitchFamily="34" charset="0"/>
                <a:cs typeface="Verdana" panose="020B0604030504040204" pitchFamily="34" charset="0"/>
              </a:rPr>
              <a:t>the logo configured</a:t>
            </a:r>
            <a:r>
              <a:rPr lang="en-US" sz="1600" dirty="0">
                <a:latin typeface="Verdana" panose="020B0604030504040204" pitchFamily="34" charset="0"/>
                <a:ea typeface="Verdana" panose="020B0604030504040204" pitchFamily="34" charset="0"/>
                <a:cs typeface="Verdana" panose="020B0604030504040204" pitchFamily="34" charset="0"/>
              </a:rPr>
              <a:t>; select the Preview tab and run the report</a:t>
            </a:r>
            <a:r>
              <a:rPr lang="en-US" sz="1600" dirty="0" smtClean="0">
                <a:latin typeface="Verdana" panose="020B0604030504040204" pitchFamily="34" charset="0"/>
                <a:ea typeface="Verdana" panose="020B0604030504040204" pitchFamily="34" charset="0"/>
                <a:cs typeface="Verdana" panose="020B0604030504040204" pitchFamily="34" charset="0"/>
              </a:rPr>
              <a:t>.</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2102962" y="1883613"/>
            <a:ext cx="5067865" cy="4570888"/>
          </a:xfrm>
          <a:prstGeom prst="rect">
            <a:avLst/>
          </a:prstGeom>
        </p:spPr>
      </p:pic>
    </p:spTree>
    <p:extLst>
      <p:ext uri="{BB962C8B-B14F-4D97-AF65-F5344CB8AC3E}">
        <p14:creationId xmlns:p14="http://schemas.microsoft.com/office/powerpoint/2010/main" val="1712346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endParaRPr lang="en-US" sz="2000" dirty="0"/>
          </a:p>
        </p:txBody>
      </p:sp>
      <p:pic>
        <p:nvPicPr>
          <p:cNvPr id="1026" name="Picture 2" descr="http://espei.com/wp-content/uploads/2013/05/equipmentprotection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5301" y="513584"/>
            <a:ext cx="6121400" cy="612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25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 Server Reporting Services Overview</a:t>
            </a:r>
            <a:br>
              <a:rPr lang="en-US" dirty="0" smtClean="0"/>
            </a:br>
            <a:r>
              <a:rPr lang="en-US" sz="2000" dirty="0" smtClean="0"/>
              <a:t>Report Manager</a:t>
            </a:r>
            <a:endParaRPr lang="en-US" sz="2000" dirty="0"/>
          </a:p>
        </p:txBody>
      </p:sp>
      <p:sp>
        <p:nvSpPr>
          <p:cNvPr id="5" name="Text Placeholder 2"/>
          <p:cNvSpPr>
            <a:spLocks noGrp="1"/>
          </p:cNvSpPr>
          <p:nvPr>
            <p:ph idx="1"/>
          </p:nvPr>
        </p:nvSpPr>
        <p:spPr>
          <a:xfrm>
            <a:off x="762000" y="1364083"/>
            <a:ext cx="7908176" cy="5094905"/>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Report Manager is a Web-based report access and management tool that one uses to administer a single report server instance from a remote location over an HTTP connection.  The Report Manager can also be used for its report viewer and navigation features.</a:t>
            </a:r>
          </a:p>
          <a:p>
            <a:pPr lvl="0">
              <a:spcBef>
                <a:spcPts val="600"/>
              </a:spcBef>
            </a:pPr>
            <a:endParaRPr lang="en-US" sz="1600" dirty="0"/>
          </a:p>
          <a:p>
            <a:pPr lvl="0">
              <a:spcBef>
                <a:spcPts val="600"/>
              </a:spcBef>
            </a:pPr>
            <a:r>
              <a:rPr lang="en-US" sz="1600" dirty="0" smtClean="0">
                <a:latin typeface="Verdana"/>
              </a:rPr>
              <a:t>Report Manager can be used to perform the following tasks</a:t>
            </a:r>
          </a:p>
          <a:p>
            <a:pPr marL="285750" lvl="0" indent="-285750">
              <a:spcBef>
                <a:spcPts val="600"/>
              </a:spcBef>
              <a:buFont typeface="Arial" panose="020B0604020202020204" pitchFamily="34" charset="0"/>
              <a:buChar char="•"/>
            </a:pPr>
            <a:r>
              <a:rPr lang="en-US" sz="1400" dirty="0" smtClean="0"/>
              <a:t>View, search, print, and subscribe to reports</a:t>
            </a:r>
          </a:p>
          <a:p>
            <a:pPr marL="285750" lvl="0" indent="-285750">
              <a:spcBef>
                <a:spcPts val="600"/>
              </a:spcBef>
              <a:buFont typeface="Arial" panose="020B0604020202020204" pitchFamily="34" charset="0"/>
              <a:buChar char="•"/>
            </a:pPr>
            <a:r>
              <a:rPr lang="en-US" sz="1400" dirty="0" smtClean="0"/>
              <a:t>Create, secure, and maintain the folder hierarchy to organize items on the server</a:t>
            </a:r>
          </a:p>
          <a:p>
            <a:pPr marL="285750" lvl="0" indent="-285750">
              <a:spcBef>
                <a:spcPts val="600"/>
              </a:spcBef>
              <a:buFont typeface="Arial" panose="020B0604020202020204" pitchFamily="34" charset="0"/>
              <a:buChar char="•"/>
            </a:pPr>
            <a:r>
              <a:rPr lang="en-US" sz="1400" dirty="0" smtClean="0"/>
              <a:t>Configure role-based security that determines access to items and operations</a:t>
            </a:r>
          </a:p>
          <a:p>
            <a:pPr marL="285750" lvl="0" indent="-285750">
              <a:spcBef>
                <a:spcPts val="600"/>
              </a:spcBef>
              <a:buFont typeface="Arial" panose="020B0604020202020204" pitchFamily="34" charset="0"/>
              <a:buChar char="•"/>
            </a:pPr>
            <a:r>
              <a:rPr lang="en-US" sz="1400" dirty="0" smtClean="0"/>
              <a:t>Configure report execution properties, report history, and report parameters</a:t>
            </a:r>
          </a:p>
          <a:p>
            <a:pPr marL="285750" lvl="0" indent="-285750">
              <a:spcBef>
                <a:spcPts val="600"/>
              </a:spcBef>
              <a:buFont typeface="Arial" panose="020B0604020202020204" pitchFamily="34" charset="0"/>
              <a:buChar char="•"/>
            </a:pPr>
            <a:r>
              <a:rPr lang="en-US" sz="1400" dirty="0" smtClean="0"/>
              <a:t>Create report models that connect to and retrieve data from a Microsoft SQL Server Analysis Services data source or from a SQL Server relational data source</a:t>
            </a:r>
          </a:p>
          <a:p>
            <a:pPr marL="285750" lvl="0" indent="-285750">
              <a:spcBef>
                <a:spcPts val="600"/>
              </a:spcBef>
              <a:buFont typeface="Arial" panose="020B0604020202020204" pitchFamily="34" charset="0"/>
              <a:buChar char="•"/>
            </a:pPr>
            <a:r>
              <a:rPr lang="en-US" sz="1400" dirty="0" smtClean="0"/>
              <a:t>Set model item security to allow access to specific entities in the model, or map entities to predefined click-through reports that you create in advance</a:t>
            </a:r>
          </a:p>
          <a:p>
            <a:pPr marL="285750" lvl="0" indent="-285750">
              <a:spcBef>
                <a:spcPts val="600"/>
              </a:spcBef>
              <a:buFont typeface="Arial" panose="020B0604020202020204" pitchFamily="34" charset="0"/>
              <a:buChar char="•"/>
            </a:pPr>
            <a:r>
              <a:rPr lang="en-US" sz="1400" dirty="0" smtClean="0"/>
              <a:t>Create data-driven subscriptions that roll out reports to a large recipient list</a:t>
            </a:r>
          </a:p>
          <a:p>
            <a:pPr marL="285750" lvl="0" indent="-285750">
              <a:spcBef>
                <a:spcPts val="600"/>
              </a:spcBef>
              <a:buFont typeface="Arial" panose="020B0604020202020204" pitchFamily="34" charset="0"/>
              <a:buChar char="•"/>
            </a:pPr>
            <a:r>
              <a:rPr lang="en-US" sz="1400" dirty="0" smtClean="0"/>
              <a:t>Create linked reports to reuse and repurpose an existing report in different ways</a:t>
            </a:r>
          </a:p>
          <a:p>
            <a:pPr marL="285750" lvl="0" indent="-285750">
              <a:spcBef>
                <a:spcPts val="600"/>
              </a:spcBef>
              <a:buFont typeface="Arial" panose="020B0604020202020204" pitchFamily="34" charset="0"/>
              <a:buChar char="•"/>
            </a:pPr>
            <a:r>
              <a:rPr lang="en-US" sz="1400" dirty="0" smtClean="0"/>
              <a:t>Launch Report Builder to create reports that you can save and run on the report server</a:t>
            </a:r>
          </a:p>
        </p:txBody>
      </p:sp>
    </p:spTree>
    <p:extLst>
      <p:ext uri="{BB962C8B-B14F-4D97-AF65-F5344CB8AC3E}">
        <p14:creationId xmlns:p14="http://schemas.microsoft.com/office/powerpoint/2010/main" val="359370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BIDS/SQL Server Data Tools Overview</a:t>
            </a:r>
            <a:br>
              <a:rPr lang="en-US" dirty="0" smtClean="0"/>
            </a:br>
            <a:r>
              <a:rPr lang="en-US" sz="2000" dirty="0" smtClean="0"/>
              <a:t>Interface Layout</a:t>
            </a:r>
            <a:endParaRPr lang="en-US" sz="2000" dirty="0"/>
          </a:p>
        </p:txBody>
      </p:sp>
      <p:pic>
        <p:nvPicPr>
          <p:cNvPr id="3" name="Picture 2"/>
          <p:cNvPicPr>
            <a:picLocks noChangeAspect="1"/>
          </p:cNvPicPr>
          <p:nvPr/>
        </p:nvPicPr>
        <p:blipFill>
          <a:blip r:embed="rId2"/>
          <a:stretch>
            <a:fillRect/>
          </a:stretch>
        </p:blipFill>
        <p:spPr>
          <a:xfrm>
            <a:off x="762000" y="1762125"/>
            <a:ext cx="7537047" cy="4067176"/>
          </a:xfrm>
          <a:prstGeom prst="rect">
            <a:avLst/>
          </a:prstGeom>
        </p:spPr>
      </p:pic>
    </p:spTree>
    <p:extLst>
      <p:ext uri="{BB962C8B-B14F-4D97-AF65-F5344CB8AC3E}">
        <p14:creationId xmlns:p14="http://schemas.microsoft.com/office/powerpoint/2010/main" val="952488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2">
      <a:dk1>
        <a:sysClr val="windowText" lastClr="000000"/>
      </a:dk1>
      <a:lt1>
        <a:sysClr val="window" lastClr="FFFFFF"/>
      </a:lt1>
      <a:dk2>
        <a:srgbClr val="303030"/>
      </a:dk2>
      <a:lt2>
        <a:srgbClr val="DEDEE0"/>
      </a:lt2>
      <a:accent1>
        <a:srgbClr val="0160A0"/>
      </a:accent1>
      <a:accent2>
        <a:srgbClr val="FF7F00"/>
      </a:accent2>
      <a:accent3>
        <a:srgbClr val="2E85D9"/>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Newsprint.thmx</Template>
  <TotalTime>4480</TotalTime>
  <Words>4832</Words>
  <Application>Microsoft Office PowerPoint</Application>
  <PresentationFormat>On-screen Show (4:3)</PresentationFormat>
  <Paragraphs>2501</Paragraphs>
  <Slides>73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Courier New</vt:lpstr>
      <vt:lpstr>Courier Prime</vt:lpstr>
      <vt:lpstr>Impact</vt:lpstr>
      <vt:lpstr>Times New Roman</vt:lpstr>
      <vt:lpstr>Verdana</vt:lpstr>
      <vt:lpstr>Newsprint</vt:lpstr>
      <vt:lpstr>Meditech Data Repository: What is it, and how do I use it? Part 2 (SSRS)</vt:lpstr>
      <vt:lpstr>Introduction </vt:lpstr>
      <vt:lpstr>Covered topics </vt:lpstr>
      <vt:lpstr>DR Overview Diagram</vt:lpstr>
      <vt:lpstr>DR Overview DR XFER Process</vt:lpstr>
      <vt:lpstr>DR Overview DR XFER Process</vt:lpstr>
      <vt:lpstr>SQL Server Reporting Services Overview Summary</vt:lpstr>
      <vt:lpstr>SQL Server Reporting Services Overview Report Manager</vt:lpstr>
      <vt:lpstr>BIDS/SQL Server Data Tools Overview Interface Layout</vt:lpstr>
      <vt:lpstr>BIDS/SQL Server Data Tools Overview Summary</vt:lpstr>
      <vt:lpstr>SQL Server Reporting Services Report Create Initial Project</vt:lpstr>
      <vt:lpstr>SQL Server Reporting Services Report Create Initial Project</vt:lpstr>
      <vt:lpstr>SQL Server Reporting Services Report Create Shared Data Source</vt:lpstr>
      <vt:lpstr>SQL Server Reporting Services Report Create Shared Data Source</vt:lpstr>
      <vt:lpstr>SQL Server Reporting Services Report Create Shared Data Source</vt:lpstr>
      <vt:lpstr>SQL Server Reporting Services Report Create Report</vt:lpstr>
      <vt:lpstr>SQL Server Reporting Services Report Create Report</vt:lpstr>
      <vt:lpstr>SQL Server Reporting Services Report Point Report to Shared Data Source</vt:lpstr>
      <vt:lpstr>SQL Server Reporting Services Report Point Report to Shared Data Source</vt:lpstr>
      <vt:lpstr>SQL Server Reporting Services Report Create Dataset(s)</vt:lpstr>
      <vt:lpstr>SQL Server Reporting Services Report Create Dataset(s)</vt:lpstr>
      <vt:lpstr>SQL Server Reporting Services Report Report Items</vt:lpstr>
      <vt:lpstr>SQL Server Reporting Services Report Common Aggregate Functions</vt:lpstr>
      <vt:lpstr>SQL Server Reporting Services Report Table Data Region</vt:lpstr>
      <vt:lpstr>SQL Server Reporting Services Report Table Data Region</vt:lpstr>
      <vt:lpstr>SQL Server Reporting Services Report Use Aggregate</vt:lpstr>
      <vt:lpstr>SQL Server Reporting Services Report Use Aggregate</vt:lpstr>
      <vt:lpstr>SQL Server Reporting Services Report Use Aggregate</vt:lpstr>
      <vt:lpstr>SQL Server Reporting Services Report Use Aggregate</vt:lpstr>
      <vt:lpstr>SQL Server Reporting Services Report Preview Report</vt:lpstr>
      <vt:lpstr>SQL Server Reporting Services Report Groups</vt:lpstr>
      <vt:lpstr>SQL Server Reporting Services Report Row Group</vt:lpstr>
      <vt:lpstr>SQL Server Reporting Services Report Row Group</vt:lpstr>
      <vt:lpstr>SQL Server Reporting Services Report Row Group</vt:lpstr>
      <vt:lpstr>SQL Server Reporting Services Report Row Group - Preview Report</vt:lpstr>
      <vt:lpstr>SQL Server Reporting Services Report Row Group (Detail Sorting)</vt:lpstr>
      <vt:lpstr>SQL Server Reporting Services Report Row Group (Detail Sorting)</vt:lpstr>
      <vt:lpstr>SQL Server Reporting Services Report Row Group (Detail Sorting) – Preview Report</vt:lpstr>
      <vt:lpstr>SQL Server Reporting Services Report Column Group</vt:lpstr>
      <vt:lpstr>SQL Server Reporting Services Report Column Group</vt:lpstr>
      <vt:lpstr>SQL Server Reporting Services Report Column Group - Preview Report</vt:lpstr>
      <vt:lpstr>SQL Server Reporting Services Report Conditional Formatting</vt:lpstr>
      <vt:lpstr>SQL Server Reporting Services Report Conditional Formatting</vt:lpstr>
      <vt:lpstr>SQL Server Reporting Services Report Conditional Formatting</vt:lpstr>
      <vt:lpstr>SQL Server Reporting Services Report Conditional Formatting - Preview Report</vt:lpstr>
      <vt:lpstr>SQL Server Reporting Services Report Conditional Formatting</vt:lpstr>
      <vt:lpstr>SQL Server Reporting Services Report Conditional Formatting - Preview Report</vt:lpstr>
      <vt:lpstr>SQL Server Reporting Services Report Conditional Formatting</vt:lpstr>
      <vt:lpstr>SQL Server Reporting Services Report Conditional Formatting - Preview Report</vt:lpstr>
      <vt:lpstr>SQL Server Reporting Services Report Repeating Group Headers</vt:lpstr>
      <vt:lpstr>SQL Server Reporting Services Report Repeating Group Headers - Preview Report</vt:lpstr>
      <vt:lpstr>SQL Server Reporting Services Report Parameters</vt:lpstr>
      <vt:lpstr>SQL Server Reporting Services Report Parameters</vt:lpstr>
      <vt:lpstr>SQL Server Reporting Services Report Parameters</vt:lpstr>
      <vt:lpstr>SQL Server Reporting Services Report Parameters</vt:lpstr>
      <vt:lpstr>SQL Server Reporting Services Report Parameters</vt:lpstr>
      <vt:lpstr>SQL Server Reporting Services Report Parameters</vt:lpstr>
      <vt:lpstr>SQL Server Reporting Services Report Custom Code</vt:lpstr>
      <vt:lpstr>SQL Server Reporting Services Report Custom Code (Embed Code)</vt:lpstr>
      <vt:lpstr>SQL Server Reporting Services Report Custom Code (Embed Code)</vt:lpstr>
      <vt:lpstr>SQL Server Reporting Services Report Custom Code (Embed Code) - Preview Report</vt:lpstr>
      <vt:lpstr>SQL Server Reporting Services Report Custom Code (Code Assembly)</vt:lpstr>
      <vt:lpstr>SQL Server Reporting Services Report Custom Code (Code Assembly)</vt:lpstr>
      <vt:lpstr>SQL Server Reporting Services Report Stylized Reports (Custom Style Table)</vt:lpstr>
      <vt:lpstr>SQL Server Reporting Services Report Stylized Reports (Stored Procedure)</vt:lpstr>
      <vt:lpstr>SQL Server Reporting Services Report Stylized Reports (Dataset)</vt:lpstr>
      <vt:lpstr>SQL Server Reporting Services Report Stylized Reports (Variables)</vt:lpstr>
      <vt:lpstr>SQL Server Reporting Services Report Stylized Reports (Variables)</vt:lpstr>
      <vt:lpstr>SQL Server Reporting Services Report Stylized Reports (Assigning Variables)</vt:lpstr>
      <vt:lpstr>SQL Server Reporting Services Report Stylized Reports – Preview Report</vt:lpstr>
      <vt:lpstr>SQL Server Reporting Services Report Stylized Reports (Logo)</vt:lpstr>
      <vt:lpstr>SQL Server Reporting Services Report Stylized Reports – Preview Report</vt:lpstr>
      <vt:lpstr>Questions </vt:lpstr>
    </vt:vector>
  </TitlesOfParts>
  <Company>Iatric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Sorg</dc:creator>
  <cp:lastModifiedBy>Myles Britten</cp:lastModifiedBy>
  <cp:revision>207</cp:revision>
  <dcterms:created xsi:type="dcterms:W3CDTF">2014-12-10T18:30:39Z</dcterms:created>
  <dcterms:modified xsi:type="dcterms:W3CDTF">2015-05-12T15:43:48Z</dcterms:modified>
</cp:coreProperties>
</file>