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60" r:id="rId3"/>
    <p:sldId id="257" r:id="rId4"/>
    <p:sldId id="263" r:id="rId5"/>
    <p:sldId id="262" r:id="rId6"/>
    <p:sldId id="264" r:id="rId7"/>
    <p:sldId id="261" r:id="rId8"/>
    <p:sldId id="266" r:id="rId9"/>
    <p:sldId id="267" r:id="rId10"/>
    <p:sldId id="268" r:id="rId11"/>
    <p:sldId id="269" r:id="rId12"/>
    <p:sldId id="270" r:id="rId13"/>
    <p:sldId id="271" r:id="rId14"/>
    <p:sldId id="284" r:id="rId15"/>
    <p:sldId id="277" r:id="rId16"/>
    <p:sldId id="272" r:id="rId17"/>
    <p:sldId id="273" r:id="rId18"/>
    <p:sldId id="274" r:id="rId19"/>
    <p:sldId id="275" r:id="rId20"/>
    <p:sldId id="276" r:id="rId21"/>
    <p:sldId id="278" r:id="rId22"/>
    <p:sldId id="279" r:id="rId23"/>
    <p:sldId id="280" r:id="rId24"/>
    <p:sldId id="281" r:id="rId25"/>
    <p:sldId id="282" r:id="rId26"/>
    <p:sldId id="283" r:id="rId27"/>
    <p:sldId id="285" r:id="rId28"/>
    <p:sldId id="286" r:id="rId29"/>
    <p:sldId id="287" r:id="rId30"/>
    <p:sldId id="288" r:id="rId31"/>
    <p:sldId id="289" r:id="rId32"/>
    <p:sldId id="291" r:id="rId33"/>
    <p:sldId id="292" r:id="rId34"/>
    <p:sldId id="293" r:id="rId35"/>
    <p:sldId id="294" r:id="rId36"/>
    <p:sldId id="290"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B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66" autoAdjust="0"/>
  </p:normalViewPr>
  <p:slideViewPr>
    <p:cSldViewPr snapToGrid="0" snapToObjects="1">
      <p:cViewPr varScale="1">
        <p:scale>
          <a:sx n="101" d="100"/>
          <a:sy n="101" d="100"/>
        </p:scale>
        <p:origin x="19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AA4ED-6AFF-4AD6-A84E-9B9718A56B67}" type="datetimeFigureOut">
              <a:rPr lang="en-US" smtClean="0"/>
              <a:t>5/8/2015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410C1-4486-48E5-BB8F-709E95E61DA0}" type="slidenum">
              <a:rPr lang="en-US" smtClean="0"/>
              <a:t>‹#›</a:t>
            </a:fld>
            <a:endParaRPr lang="en-US"/>
          </a:p>
        </p:txBody>
      </p:sp>
    </p:spTree>
    <p:extLst>
      <p:ext uri="{BB962C8B-B14F-4D97-AF65-F5344CB8AC3E}">
        <p14:creationId xmlns:p14="http://schemas.microsoft.com/office/powerpoint/2010/main" val="138565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editech.com/prdr/Pages/DRxbASTransferMechanism.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sdn.microsoft.com/en-us/library/ms188927.aspx"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msdn.microsoft.com/en-us/library/ms189484"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sdn.microsoft.com/en-us/library/ms190349.aspx"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msdn.microsoft.com/en-us/library/ms181765"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msdn.microsoft.com/en-us/library/ms187926(v=sql.100).aspx"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msdn.microsoft.com/en-us/library/ms190368.aspx"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kadia.com/services/sqlsrv_subqueries.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msdn.microsoft.com/en-us/library/ms188043.aspx"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archive.msdn.microsoft.com/SQLExamples/Wiki/View.aspx?title=createacommadelimitedlist" TargetMode="External"/><Relationship Id="rId4" Type="http://schemas.openxmlformats.org/officeDocument/2006/relationships/hyperlink" Target="http://msdn.microsoft.com/en-us/library/ms190922.aspx"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msdn.microsoft.com/en-us/library/ms188043.aspx"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archive.msdn.microsoft.com/SQLExamples/Wiki/View.aspx?title=createacommadelimitedlist" TargetMode="External"/><Relationship Id="rId4" Type="http://schemas.openxmlformats.org/officeDocument/2006/relationships/hyperlink" Target="http://msdn.microsoft.com/en-us/library/ms190922.aspx"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sdn.microsoft.com/en-us/library/ms189499.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sdn.microsoft.com/en-us/library/ms188047.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sdn.microsoft.com/en-us/library/ms18977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sdn.microsoft.com/en-us/library/ms177682.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msdn.microsoft.com/en-us/library/ms188336.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sdn.microsoft.com/en-us/library/ms177673.aspx"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msdn.microsoft.com/en-us/library/ms180199(v=sql.10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sdn.microsoft.com/en-us/library/ff848733"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msdn.microsoft.com/en-us/library/hh974669" TargetMode="External"/><Relationship Id="rId5" Type="http://schemas.openxmlformats.org/officeDocument/2006/relationships/hyperlink" Target="http://msdn.microsoft.com/en-us/library/hh230993" TargetMode="External"/><Relationship Id="rId4" Type="http://schemas.openxmlformats.org/officeDocument/2006/relationships/hyperlink" Target="http://msdn.microsoft.com/en-us/library/ms187928.aspx"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qlserverplanet.com/tsql/join-typ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cs typeface="Courier New" panose="02070309020205020404" pitchFamily="49" charset="0"/>
              </a:rPr>
              <a:t>The DR </a:t>
            </a:r>
            <a:r>
              <a:rPr lang="en-US" altLang="en-US" sz="1200" dirty="0" err="1" smtClean="0">
                <a:cs typeface="Courier New" panose="02070309020205020404" pitchFamily="49" charset="0"/>
              </a:rPr>
              <a:t>xfer</a:t>
            </a:r>
            <a:r>
              <a:rPr lang="en-US" altLang="en-US" sz="1200" dirty="0" smtClean="0">
                <a:cs typeface="Courier New" panose="02070309020205020404" pitchFamily="49" charset="0"/>
              </a:rPr>
              <a:t> process: </a:t>
            </a:r>
            <a:r>
              <a:rPr lang="en-US" altLang="en-US" sz="1200" dirty="0" smtClean="0">
                <a:cs typeface="Courier New" panose="02070309020205020404" pitchFamily="49" charset="0"/>
                <a:hlinkClick r:id="rId3"/>
              </a:rPr>
              <a:t>http://www.meditech.com/prdr/Pages/DRxbASTransferMechanism.htm</a:t>
            </a:r>
            <a:endParaRPr lang="en-US" altLang="en-US" sz="1200" dirty="0" smtClean="0">
              <a:cs typeface="Courier New" panose="02070309020205020404" pitchFamily="49" charset="0"/>
            </a:endParaRPr>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5</a:t>
            </a:fld>
            <a:endParaRPr lang="en-US"/>
          </a:p>
        </p:txBody>
      </p:sp>
    </p:spTree>
    <p:extLst>
      <p:ext uri="{BB962C8B-B14F-4D97-AF65-F5344CB8AC3E}">
        <p14:creationId xmlns:p14="http://schemas.microsoft.com/office/powerpoint/2010/main" val="74392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smtClean="0">
                <a:solidFill>
                  <a:schemeClr val="tx1"/>
                </a:solidFill>
                <a:latin typeface="Courier Prime" panose="02000409000000000000" pitchFamily="49" charset="0"/>
                <a:ea typeface="+mn-ea"/>
                <a:cs typeface="+mn-cs"/>
              </a:rPr>
              <a:t>USE [</a:t>
            </a:r>
            <a:r>
              <a:rPr lang="en-US" sz="800" kern="1200" dirty="0" err="1" smtClean="0">
                <a:solidFill>
                  <a:schemeClr val="tx1"/>
                </a:solidFill>
                <a:latin typeface="Courier Prime" panose="02000409000000000000" pitchFamily="49" charset="0"/>
                <a:ea typeface="+mn-ea"/>
                <a:cs typeface="+mn-cs"/>
              </a:rPr>
              <a:t>Iatricdb</a:t>
            </a:r>
            <a:r>
              <a:rPr lang="en-US" sz="800" kern="1200" dirty="0" smtClean="0">
                <a:solidFill>
                  <a:schemeClr val="tx1"/>
                </a:solidFill>
                <a:latin typeface="Courier Prime" panose="02000409000000000000" pitchFamily="49" charset="0"/>
                <a:ea typeface="+mn-ea"/>
                <a:cs typeface="+mn-cs"/>
              </a:rPr>
              <a:t>]</a:t>
            </a:r>
          </a:p>
          <a:p>
            <a:r>
              <a:rPr lang="en-US" sz="800" kern="1200" dirty="0" smtClean="0">
                <a:solidFill>
                  <a:schemeClr val="tx1"/>
                </a:solidFill>
                <a:latin typeface="Courier Prime" panose="02000409000000000000" pitchFamily="49" charset="0"/>
                <a:ea typeface="+mn-ea"/>
                <a:cs typeface="+mn-cs"/>
              </a:rPr>
              <a:t>GO</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SET ANSI_NULLS ON</a:t>
            </a:r>
          </a:p>
          <a:p>
            <a:r>
              <a:rPr lang="en-US" sz="800" kern="1200" dirty="0" smtClean="0">
                <a:solidFill>
                  <a:schemeClr val="tx1"/>
                </a:solidFill>
                <a:latin typeface="Courier Prime" panose="02000409000000000000" pitchFamily="49" charset="0"/>
                <a:ea typeface="+mn-ea"/>
                <a:cs typeface="+mn-cs"/>
              </a:rPr>
              <a:t>GO</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SET QUOTED_IDENTIFIER ON</a:t>
            </a:r>
          </a:p>
          <a:p>
            <a:r>
              <a:rPr lang="en-US" sz="800" kern="1200" dirty="0" smtClean="0">
                <a:solidFill>
                  <a:schemeClr val="tx1"/>
                </a:solidFill>
                <a:latin typeface="Courier Prime" panose="02000409000000000000" pitchFamily="49" charset="0"/>
                <a:ea typeface="+mn-ea"/>
                <a:cs typeface="+mn-cs"/>
              </a:rPr>
              <a:t>GO</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CREATE FUNCTION [</a:t>
            </a:r>
            <a:r>
              <a:rPr lang="en-US" sz="800" kern="1200" dirty="0" err="1" smtClean="0">
                <a:solidFill>
                  <a:schemeClr val="tx1"/>
                </a:solidFill>
                <a:latin typeface="Courier Prime" panose="02000409000000000000" pitchFamily="49" charset="0"/>
                <a:ea typeface="+mn-ea"/>
                <a:cs typeface="+mn-cs"/>
              </a:rPr>
              <a:t>dbo</a:t>
            </a:r>
            <a:r>
              <a:rPr lang="en-US" sz="800" kern="1200" dirty="0" smtClean="0">
                <a:solidFill>
                  <a:schemeClr val="tx1"/>
                </a:solidFill>
                <a:latin typeface="Courier Prime" panose="02000409000000000000" pitchFamily="49" charset="0"/>
                <a:ea typeface="+mn-ea"/>
                <a:cs typeface="+mn-cs"/>
              </a:rPr>
              <a:t>].[</a:t>
            </a:r>
            <a:r>
              <a:rPr lang="en-US" sz="800" kern="1200" dirty="0" err="1" smtClean="0">
                <a:solidFill>
                  <a:schemeClr val="tx1"/>
                </a:solidFill>
                <a:latin typeface="Courier Prime" panose="02000409000000000000" pitchFamily="49" charset="0"/>
                <a:ea typeface="+mn-ea"/>
                <a:cs typeface="+mn-cs"/>
              </a:rPr>
              <a:t>IatricGetAge</a:t>
            </a:r>
            <a:r>
              <a:rPr lang="en-US" sz="800" kern="1200" dirty="0" smtClean="0">
                <a:solidFill>
                  <a:schemeClr val="tx1"/>
                </a:solidFill>
                <a:latin typeface="Courier Prime" panose="02000409000000000000" pitchFamily="49" charset="0"/>
                <a:ea typeface="+mn-ea"/>
                <a:cs typeface="+mn-cs"/>
              </a:rPr>
              <a:t>]</a:t>
            </a:r>
          </a:p>
          <a:p>
            <a:r>
              <a:rPr lang="en-US" sz="800" kern="1200" dirty="0" smtClean="0">
                <a:solidFill>
                  <a:schemeClr val="tx1"/>
                </a:solidFill>
                <a:latin typeface="Courier Prime" panose="02000409000000000000" pitchFamily="49" charset="0"/>
                <a:ea typeface="+mn-ea"/>
                <a:cs typeface="+mn-cs"/>
              </a:rPr>
              <a:t>(</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dBirthDate</a:t>
            </a:r>
            <a:r>
              <a:rPr lang="en-US" sz="800" kern="1200" dirty="0" smtClean="0">
                <a:solidFill>
                  <a:schemeClr val="tx1"/>
                </a:solidFill>
                <a:latin typeface="Courier Prime" panose="02000409000000000000" pitchFamily="49" charset="0"/>
                <a:ea typeface="+mn-ea"/>
                <a:cs typeface="+mn-cs"/>
              </a:rPr>
              <a:t> AS DATETIME</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dAsOf</a:t>
            </a:r>
            <a:r>
              <a:rPr lang="en-US" sz="800" kern="1200" dirty="0" smtClean="0">
                <a:solidFill>
                  <a:schemeClr val="tx1"/>
                </a:solidFill>
                <a:latin typeface="Courier Prime" panose="02000409000000000000" pitchFamily="49" charset="0"/>
                <a:ea typeface="+mn-ea"/>
                <a:cs typeface="+mn-cs"/>
              </a:rPr>
              <a:t>      AS DATETIME</a:t>
            </a:r>
          </a:p>
          <a:p>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RETURNS VARCHAR(10)</a:t>
            </a:r>
          </a:p>
          <a:p>
            <a:r>
              <a:rPr lang="en-US" sz="800" kern="1200" dirty="0" smtClean="0">
                <a:solidFill>
                  <a:schemeClr val="tx1"/>
                </a:solidFill>
                <a:latin typeface="Courier Prime" panose="02000409000000000000" pitchFamily="49" charset="0"/>
                <a:ea typeface="+mn-ea"/>
                <a:cs typeface="+mn-cs"/>
              </a:rPr>
              <a:t>AS</a:t>
            </a:r>
          </a:p>
          <a:p>
            <a:r>
              <a:rPr lang="en-US" sz="800" kern="1200" dirty="0" smtClean="0">
                <a:solidFill>
                  <a:schemeClr val="tx1"/>
                </a:solidFill>
                <a:latin typeface="Courier Prime" panose="02000409000000000000" pitchFamily="49" charset="0"/>
                <a:ea typeface="+mn-ea"/>
                <a:cs typeface="+mn-cs"/>
              </a:rPr>
              <a:t>/*********************************************************************************************************</a:t>
            </a:r>
          </a:p>
          <a:p>
            <a:r>
              <a:rPr lang="en-US" sz="800" kern="1200" dirty="0" smtClean="0">
                <a:solidFill>
                  <a:schemeClr val="tx1"/>
                </a:solidFill>
                <a:latin typeface="Courier Prime" panose="02000409000000000000" pitchFamily="49" charset="0"/>
                <a:ea typeface="+mn-ea"/>
                <a:cs typeface="+mn-cs"/>
              </a:rPr>
              <a:t>*  _____      _        _         _____           _                                                      </a:t>
            </a:r>
          </a:p>
          <a:p>
            <a:r>
              <a:rPr lang="en-US" sz="800" kern="1200" dirty="0" smtClean="0">
                <a:solidFill>
                  <a:schemeClr val="tx1"/>
                </a:solidFill>
                <a:latin typeface="Courier Prime" panose="02000409000000000000" pitchFamily="49" charset="0"/>
                <a:ea typeface="+mn-ea"/>
                <a:cs typeface="+mn-cs"/>
              </a:rPr>
              <a:t>* |_   _|    | |      (_)       / ____|         | |                                                     </a:t>
            </a:r>
          </a:p>
          <a:p>
            <a:r>
              <a:rPr lang="en-US" sz="800" kern="1200" dirty="0" smtClean="0">
                <a:solidFill>
                  <a:schemeClr val="tx1"/>
                </a:solidFill>
                <a:latin typeface="Courier Prime" panose="02000409000000000000" pitchFamily="49" charset="0"/>
                <a:ea typeface="+mn-ea"/>
                <a:cs typeface="+mn-cs"/>
              </a:rPr>
              <a:t>*   | |  __ _| |_ _ __ _  ___  | (___  _   _ ___| |_ ___ _ __ ___  ___                                  </a:t>
            </a:r>
          </a:p>
          <a:p>
            <a:r>
              <a:rPr lang="en-US" sz="800" kern="1200" dirty="0" smtClean="0">
                <a:solidFill>
                  <a:schemeClr val="tx1"/>
                </a:solidFill>
                <a:latin typeface="Courier Prime" panose="02000409000000000000" pitchFamily="49" charset="0"/>
                <a:ea typeface="+mn-ea"/>
                <a:cs typeface="+mn-cs"/>
              </a:rPr>
              <a:t>*   | | / _` | __| '__| |/ __|  \___ \| | | / __| __/ _ \ '_ ` _ \/ __|                                 </a:t>
            </a:r>
          </a:p>
          <a:p>
            <a:r>
              <a:rPr lang="en-US" sz="800" kern="1200" dirty="0" smtClean="0">
                <a:solidFill>
                  <a:schemeClr val="tx1"/>
                </a:solidFill>
                <a:latin typeface="Courier Prime" panose="02000409000000000000" pitchFamily="49" charset="0"/>
                <a:ea typeface="+mn-ea"/>
                <a:cs typeface="+mn-cs"/>
              </a:rPr>
              <a:t>*  _| || (_| | |_| |  | | (__   ____) | |_| \__ \ ||  __/ | | | | \__ \                                 </a:t>
            </a:r>
          </a:p>
          <a:p>
            <a:r>
              <a:rPr lang="en-US" sz="800" kern="1200" dirty="0" smtClean="0">
                <a:solidFill>
                  <a:schemeClr val="tx1"/>
                </a:solidFill>
                <a:latin typeface="Courier Prime" panose="02000409000000000000" pitchFamily="49" charset="0"/>
                <a:ea typeface="+mn-ea"/>
                <a:cs typeface="+mn-cs"/>
              </a:rPr>
              <a:t>* |_____\__,_|\__|_|  |_|\___| |_____/ \__, |___/\__\___|_| |_| |_|___/                                 </a:t>
            </a:r>
          </a:p>
          <a:p>
            <a:r>
              <a:rPr lang="en-US" sz="800" kern="1200" dirty="0" smtClean="0">
                <a:solidFill>
                  <a:schemeClr val="tx1"/>
                </a:solidFill>
                <a:latin typeface="Courier Prime" panose="02000409000000000000" pitchFamily="49" charset="0"/>
                <a:ea typeface="+mn-ea"/>
                <a:cs typeface="+mn-cs"/>
              </a:rPr>
              <a:t>*                                       __/ |                                                           </a:t>
            </a:r>
          </a:p>
          <a:p>
            <a:r>
              <a:rPr lang="en-US" sz="800" kern="1200" dirty="0" smtClean="0">
                <a:solidFill>
                  <a:schemeClr val="tx1"/>
                </a:solidFill>
                <a:latin typeface="Courier Prime" panose="02000409000000000000" pitchFamily="49" charset="0"/>
                <a:ea typeface="+mn-ea"/>
                <a:cs typeface="+mn-cs"/>
              </a:rPr>
              <a:t>*                                      |___/                                                            </a:t>
            </a:r>
          </a:p>
          <a:p>
            <a:r>
              <a:rPr lang="en-US" sz="800" kern="1200" dirty="0" smtClean="0">
                <a:solidFill>
                  <a:schemeClr val="tx1"/>
                </a:solidFill>
                <a:latin typeface="Courier Prime" panose="02000409000000000000" pitchFamily="49" charset="0"/>
                <a:ea typeface="+mn-ea"/>
                <a:cs typeface="+mn-cs"/>
              </a:rPr>
              <a:t>*                                                                    27 Great Pond </a:t>
            </a:r>
            <a:r>
              <a:rPr lang="en-US" sz="800" kern="1200" dirty="0" err="1" smtClean="0">
                <a:solidFill>
                  <a:schemeClr val="tx1"/>
                </a:solidFill>
                <a:latin typeface="Courier Prime" panose="02000409000000000000" pitchFamily="49" charset="0"/>
                <a:ea typeface="+mn-ea"/>
                <a:cs typeface="+mn-cs"/>
              </a:rPr>
              <a:t>Dr</a:t>
            </a:r>
            <a:r>
              <a:rPr lang="en-US" sz="800" kern="1200" dirty="0" smtClean="0">
                <a:solidFill>
                  <a:schemeClr val="tx1"/>
                </a:solidFill>
                <a:latin typeface="Courier Prime" panose="02000409000000000000" pitchFamily="49" charset="0"/>
                <a:ea typeface="+mn-ea"/>
                <a:cs typeface="+mn-cs"/>
              </a:rPr>
              <a:t>, Boxford MA, 01921</a:t>
            </a:r>
          </a:p>
          <a:p>
            <a:r>
              <a:rPr lang="en-US" sz="800" kern="1200" dirty="0" smtClean="0">
                <a:solidFill>
                  <a:schemeClr val="tx1"/>
                </a:solidFill>
                <a:latin typeface="Courier Prime" panose="02000409000000000000" pitchFamily="49" charset="0"/>
                <a:ea typeface="+mn-ea"/>
                <a:cs typeface="+mn-cs"/>
              </a:rPr>
              <a:t>*                                                                    info@iatric.com        978-805-4100</a:t>
            </a:r>
          </a:p>
          <a:p>
            <a:r>
              <a:rPr lang="en-US" sz="800" kern="1200" dirty="0" smtClean="0">
                <a:solidFill>
                  <a:schemeClr val="tx1"/>
                </a:solidFill>
                <a:latin typeface="Courier Prime" panose="02000409000000000000" pitchFamily="49" charset="0"/>
                <a:ea typeface="+mn-ea"/>
                <a:cs typeface="+mn-cs"/>
              </a:rPr>
              <a:t>*                                               Copyright © 2012 Iatric Systems Inc. All Rights Reserved</a:t>
            </a:r>
          </a:p>
          <a:p>
            <a:r>
              <a:rPr lang="en-US" sz="800" kern="1200" dirty="0" smtClean="0">
                <a:solidFill>
                  <a:schemeClr val="tx1"/>
                </a:solidFill>
                <a:latin typeface="Courier Prime" panose="02000409000000000000" pitchFamily="49" charset="0"/>
                <a:ea typeface="+mn-ea"/>
                <a:cs typeface="+mn-cs"/>
              </a:rPr>
              <a:t>*</a:t>
            </a:r>
          </a:p>
          <a:p>
            <a:r>
              <a:rPr lang="en-US" sz="800" kern="1200" dirty="0" smtClean="0">
                <a:solidFill>
                  <a:schemeClr val="tx1"/>
                </a:solidFill>
                <a:latin typeface="Courier Prime" panose="02000409000000000000" pitchFamily="49" charset="0"/>
                <a:ea typeface="+mn-ea"/>
                <a:cs typeface="+mn-cs"/>
              </a:rPr>
              <a:t>*       Author: Thomas Harlan</a:t>
            </a:r>
          </a:p>
          <a:p>
            <a:r>
              <a:rPr lang="en-US" sz="800" kern="1200" dirty="0" smtClean="0">
                <a:solidFill>
                  <a:schemeClr val="tx1"/>
                </a:solidFill>
                <a:latin typeface="Courier Prime" panose="02000409000000000000" pitchFamily="49" charset="0"/>
                <a:ea typeface="+mn-ea"/>
                <a:cs typeface="+mn-cs"/>
              </a:rPr>
              <a:t>*  Create Date: February 17, 2014</a:t>
            </a:r>
          </a:p>
          <a:p>
            <a:r>
              <a:rPr lang="en-US" sz="800" kern="1200" dirty="0" smtClean="0">
                <a:solidFill>
                  <a:schemeClr val="tx1"/>
                </a:solidFill>
                <a:latin typeface="Courier Prime" panose="02000409000000000000" pitchFamily="49" charset="0"/>
                <a:ea typeface="+mn-ea"/>
                <a:cs typeface="+mn-cs"/>
              </a:rPr>
              <a:t>*  Description: Calculates patient age as of a point in time (defaulting to .now)</a:t>
            </a:r>
          </a:p>
          <a:p>
            <a:r>
              <a:rPr lang="en-US" sz="800" kern="1200" dirty="0" smtClean="0">
                <a:solidFill>
                  <a:schemeClr val="tx1"/>
                </a:solidFill>
                <a:latin typeface="Courier Prime" panose="02000409000000000000" pitchFamily="49" charset="0"/>
                <a:ea typeface="+mn-ea"/>
                <a:cs typeface="+mn-cs"/>
              </a:rPr>
              <a:t>* Parameter(s): @</a:t>
            </a:r>
            <a:r>
              <a:rPr lang="en-US" sz="800" kern="1200" dirty="0" err="1" smtClean="0">
                <a:solidFill>
                  <a:schemeClr val="tx1"/>
                </a:solidFill>
                <a:latin typeface="Courier Prime" panose="02000409000000000000" pitchFamily="49" charset="0"/>
                <a:ea typeface="+mn-ea"/>
                <a:cs typeface="+mn-cs"/>
              </a:rPr>
              <a:t>dBirthDate</a:t>
            </a:r>
            <a:r>
              <a:rPr lang="en-US" sz="800" kern="1200" dirty="0" smtClean="0">
                <a:solidFill>
                  <a:schemeClr val="tx1"/>
                </a:solidFill>
                <a:latin typeface="Courier Prime" panose="02000409000000000000" pitchFamily="49" charset="0"/>
                <a:ea typeface="+mn-ea"/>
                <a:cs typeface="+mn-cs"/>
              </a:rPr>
              <a:t> - Birthdate of the person</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dAsOf</a:t>
            </a:r>
            <a:r>
              <a:rPr lang="en-US" sz="800" kern="1200" dirty="0" smtClean="0">
                <a:solidFill>
                  <a:schemeClr val="tx1"/>
                </a:solidFill>
                <a:latin typeface="Courier Prime" panose="02000409000000000000" pitchFamily="49" charset="0"/>
                <a:ea typeface="+mn-ea"/>
                <a:cs typeface="+mn-cs"/>
              </a:rPr>
              <a:t>      - Date when age is requested</a:t>
            </a:r>
          </a:p>
          <a:p>
            <a:r>
              <a:rPr lang="en-US" sz="800" kern="1200" dirty="0" smtClean="0">
                <a:solidFill>
                  <a:schemeClr val="tx1"/>
                </a:solidFill>
                <a:latin typeface="Courier Prime" panose="02000409000000000000" pitchFamily="49" charset="0"/>
                <a:ea typeface="+mn-ea"/>
                <a:cs typeface="+mn-cs"/>
              </a:rPr>
              <a:t>*      Returns: A text string with the following format:</a:t>
            </a:r>
          </a:p>
          <a:p>
            <a:r>
              <a:rPr lang="en-US" sz="800" kern="1200" dirty="0" smtClean="0">
                <a:solidFill>
                  <a:schemeClr val="tx1"/>
                </a:solidFill>
                <a:latin typeface="Courier Prime" panose="02000409000000000000" pitchFamily="49" charset="0"/>
                <a:ea typeface="+mn-ea"/>
                <a:cs typeface="+mn-cs"/>
              </a:rPr>
              <a:t>*               If patient is 6 years old or older, show:   </a:t>
            </a:r>
            <a:r>
              <a:rPr lang="en-US" sz="800" kern="1200" dirty="0" err="1" smtClean="0">
                <a:solidFill>
                  <a:schemeClr val="tx1"/>
                </a:solidFill>
                <a:latin typeface="Courier Prime" panose="02000409000000000000" pitchFamily="49" charset="0"/>
                <a:ea typeface="+mn-ea"/>
                <a:cs typeface="+mn-cs"/>
              </a:rPr>
              <a:t>yyy</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If patient is between 1 and 6, show:        </a:t>
            </a:r>
            <a:r>
              <a:rPr lang="en-US" sz="800" kern="1200" dirty="0" err="1" smtClean="0">
                <a:solidFill>
                  <a:schemeClr val="tx1"/>
                </a:solidFill>
                <a:latin typeface="Courier Prime" panose="02000409000000000000" pitchFamily="49" charset="0"/>
                <a:ea typeface="+mn-ea"/>
                <a:cs typeface="+mn-cs"/>
              </a:rPr>
              <a:t>yyyY</a:t>
            </a:r>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mmM</a:t>
            </a:r>
            <a:r>
              <a:rPr lang="en-US" sz="800" kern="1200" dirty="0" smtClean="0">
                <a:solidFill>
                  <a:schemeClr val="tx1"/>
                </a:solidFill>
                <a:latin typeface="Courier Prime" panose="02000409000000000000" pitchFamily="49" charset="0"/>
                <a:ea typeface="+mn-ea"/>
                <a:cs typeface="+mn-cs"/>
              </a:rPr>
              <a:t> (zero filled)</a:t>
            </a:r>
          </a:p>
          <a:p>
            <a:r>
              <a:rPr lang="en-US" sz="800" kern="1200" dirty="0" smtClean="0">
                <a:solidFill>
                  <a:schemeClr val="tx1"/>
                </a:solidFill>
                <a:latin typeface="Courier Prime" panose="02000409000000000000" pitchFamily="49" charset="0"/>
                <a:ea typeface="+mn-ea"/>
                <a:cs typeface="+mn-cs"/>
              </a:rPr>
              <a:t>*               If patient is less than one, show:          </a:t>
            </a:r>
            <a:r>
              <a:rPr lang="en-US" sz="800" kern="1200" dirty="0" err="1" smtClean="0">
                <a:solidFill>
                  <a:schemeClr val="tx1"/>
                </a:solidFill>
                <a:latin typeface="Courier Prime" panose="02000409000000000000" pitchFamily="49" charset="0"/>
                <a:ea typeface="+mn-ea"/>
                <a:cs typeface="+mn-cs"/>
              </a:rPr>
              <a:t>mmM</a:t>
            </a:r>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ddD</a:t>
            </a:r>
            <a:r>
              <a:rPr lang="en-US" sz="800" kern="1200" dirty="0" smtClean="0">
                <a:solidFill>
                  <a:schemeClr val="tx1"/>
                </a:solidFill>
                <a:latin typeface="Courier Prime" panose="02000409000000000000" pitchFamily="49" charset="0"/>
                <a:ea typeface="+mn-ea"/>
                <a:cs typeface="+mn-cs"/>
              </a:rPr>
              <a:t> (zero filled)</a:t>
            </a:r>
          </a:p>
          <a:p>
            <a:r>
              <a:rPr lang="en-US" sz="800" kern="1200" dirty="0" smtClean="0">
                <a:solidFill>
                  <a:schemeClr val="tx1"/>
                </a:solidFill>
                <a:latin typeface="Courier Prime" panose="02000409000000000000" pitchFamily="49" charset="0"/>
                <a:ea typeface="+mn-ea"/>
                <a:cs typeface="+mn-cs"/>
              </a:rPr>
              <a:t>**********************************************************************************************************/</a:t>
            </a:r>
          </a:p>
          <a:p>
            <a:r>
              <a:rPr lang="en-US" sz="800" kern="1200" dirty="0" smtClean="0">
                <a:solidFill>
                  <a:schemeClr val="tx1"/>
                </a:solidFill>
                <a:latin typeface="Courier Prime" panose="02000409000000000000" pitchFamily="49" charset="0"/>
                <a:ea typeface="+mn-ea"/>
                <a:cs typeface="+mn-cs"/>
              </a:rPr>
              <a:t>BEGIN</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 Set up local storage</a:t>
            </a:r>
          </a:p>
          <a:p>
            <a:r>
              <a:rPr lang="en-US" sz="800" kern="1200" dirty="0" smtClean="0">
                <a:solidFill>
                  <a:schemeClr val="tx1"/>
                </a:solidFill>
                <a:latin typeface="Courier Prime" panose="02000409000000000000" pitchFamily="49" charset="0"/>
                <a:ea typeface="+mn-ea"/>
                <a:cs typeface="+mn-cs"/>
              </a:rPr>
              <a:t>    DECLARE @</a:t>
            </a:r>
            <a:r>
              <a:rPr lang="en-US" sz="800" kern="1200" dirty="0" err="1" smtClean="0">
                <a:solidFill>
                  <a:schemeClr val="tx1"/>
                </a:solidFill>
                <a:latin typeface="Courier Prime" panose="02000409000000000000" pitchFamily="49" charset="0"/>
                <a:ea typeface="+mn-ea"/>
                <a:cs typeface="+mn-cs"/>
              </a:rPr>
              <a:t>cAge</a:t>
            </a:r>
            <a:r>
              <a:rPr lang="en-US" sz="800" kern="1200" dirty="0" smtClean="0">
                <a:solidFill>
                  <a:schemeClr val="tx1"/>
                </a:solidFill>
                <a:latin typeface="Courier Prime" panose="02000409000000000000" pitchFamily="49" charset="0"/>
                <a:ea typeface="+mn-ea"/>
                <a:cs typeface="+mn-cs"/>
              </a:rPr>
              <a:t>              AS VARCHAR(10) ;</a:t>
            </a:r>
          </a:p>
          <a:p>
            <a:r>
              <a:rPr lang="en-US" sz="800" kern="1200" dirty="0" smtClean="0">
                <a:solidFill>
                  <a:schemeClr val="tx1"/>
                </a:solidFill>
                <a:latin typeface="Courier Prime" panose="02000409000000000000" pitchFamily="49" charset="0"/>
                <a:ea typeface="+mn-ea"/>
                <a:cs typeface="+mn-cs"/>
              </a:rPr>
              <a:t>    DECLARE @</a:t>
            </a:r>
            <a:r>
              <a:rPr lang="en-US" sz="800" kern="1200" dirty="0" err="1" smtClean="0">
                <a:solidFill>
                  <a:schemeClr val="tx1"/>
                </a:solidFill>
                <a:latin typeface="Courier Prime" panose="02000409000000000000" pitchFamily="49" charset="0"/>
                <a:ea typeface="+mn-ea"/>
                <a:cs typeface="+mn-cs"/>
              </a:rPr>
              <a:t>dThisYearBirthDay</a:t>
            </a:r>
            <a:r>
              <a:rPr lang="en-US" sz="800" kern="1200" dirty="0" smtClean="0">
                <a:solidFill>
                  <a:schemeClr val="tx1"/>
                </a:solidFill>
                <a:latin typeface="Courier Prime" panose="02000409000000000000" pitchFamily="49" charset="0"/>
                <a:ea typeface="+mn-ea"/>
                <a:cs typeface="+mn-cs"/>
              </a:rPr>
              <a:t> AS DATETIME ;</a:t>
            </a:r>
          </a:p>
          <a:p>
            <a:r>
              <a:rPr lang="en-US" sz="800" kern="1200" dirty="0" smtClean="0">
                <a:solidFill>
                  <a:schemeClr val="tx1"/>
                </a:solidFill>
                <a:latin typeface="Courier Prime" panose="02000409000000000000" pitchFamily="49" charset="0"/>
                <a:ea typeface="+mn-ea"/>
                <a:cs typeface="+mn-cs"/>
              </a:rPr>
              <a:t>    DECLARE @</a:t>
            </a:r>
            <a:r>
              <a:rPr lang="en-US" sz="800" kern="1200" dirty="0" err="1" smtClean="0">
                <a:solidFill>
                  <a:schemeClr val="tx1"/>
                </a:solidFill>
                <a:latin typeface="Courier Prime" panose="02000409000000000000" pitchFamily="49" charset="0"/>
                <a:ea typeface="+mn-ea"/>
                <a:cs typeface="+mn-cs"/>
              </a:rPr>
              <a:t>nYearsOld</a:t>
            </a:r>
            <a:r>
              <a:rPr lang="en-US" sz="800" kern="1200" dirty="0" smtClean="0">
                <a:solidFill>
                  <a:schemeClr val="tx1"/>
                </a:solidFill>
                <a:latin typeface="Courier Prime" panose="02000409000000000000" pitchFamily="49" charset="0"/>
                <a:ea typeface="+mn-ea"/>
                <a:cs typeface="+mn-cs"/>
              </a:rPr>
              <a:t>         AS INTEGER ;</a:t>
            </a:r>
          </a:p>
          <a:p>
            <a:r>
              <a:rPr lang="en-US" sz="800" kern="1200" dirty="0" smtClean="0">
                <a:solidFill>
                  <a:schemeClr val="tx1"/>
                </a:solidFill>
                <a:latin typeface="Courier Prime" panose="02000409000000000000" pitchFamily="49" charset="0"/>
                <a:ea typeface="+mn-ea"/>
                <a:cs typeface="+mn-cs"/>
              </a:rPr>
              <a:t>    DECLARE @</a:t>
            </a:r>
            <a:r>
              <a:rPr lang="en-US" sz="800" kern="1200" dirty="0" err="1" smtClean="0">
                <a:solidFill>
                  <a:schemeClr val="tx1"/>
                </a:solidFill>
                <a:latin typeface="Courier Prime" panose="02000409000000000000" pitchFamily="49" charset="0"/>
                <a:ea typeface="+mn-ea"/>
                <a:cs typeface="+mn-cs"/>
              </a:rPr>
              <a:t>nMonthsOld</a:t>
            </a:r>
            <a:r>
              <a:rPr lang="en-US" sz="800" kern="1200" dirty="0" smtClean="0">
                <a:solidFill>
                  <a:schemeClr val="tx1"/>
                </a:solidFill>
                <a:latin typeface="Courier Prime" panose="02000409000000000000" pitchFamily="49" charset="0"/>
                <a:ea typeface="+mn-ea"/>
                <a:cs typeface="+mn-cs"/>
              </a:rPr>
              <a:t>        AS INTEGER ;</a:t>
            </a:r>
          </a:p>
          <a:p>
            <a:r>
              <a:rPr lang="en-US" sz="800" kern="1200" dirty="0" smtClean="0">
                <a:solidFill>
                  <a:schemeClr val="tx1"/>
                </a:solidFill>
                <a:latin typeface="Courier Prime" panose="02000409000000000000" pitchFamily="49" charset="0"/>
                <a:ea typeface="+mn-ea"/>
                <a:cs typeface="+mn-cs"/>
              </a:rPr>
              <a:t>    DECLARE @</a:t>
            </a:r>
            <a:r>
              <a:rPr lang="en-US" sz="800" kern="1200" dirty="0" err="1" smtClean="0">
                <a:solidFill>
                  <a:schemeClr val="tx1"/>
                </a:solidFill>
                <a:latin typeface="Courier Prime" panose="02000409000000000000" pitchFamily="49" charset="0"/>
                <a:ea typeface="+mn-ea"/>
                <a:cs typeface="+mn-cs"/>
              </a:rPr>
              <a:t>nDaysOld</a:t>
            </a:r>
            <a:r>
              <a:rPr lang="en-US" sz="800" kern="1200" dirty="0" smtClean="0">
                <a:solidFill>
                  <a:schemeClr val="tx1"/>
                </a:solidFill>
                <a:latin typeface="Courier Prime" panose="02000409000000000000" pitchFamily="49" charset="0"/>
                <a:ea typeface="+mn-ea"/>
                <a:cs typeface="+mn-cs"/>
              </a:rPr>
              <a:t>          AS INTEGER ;</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Check for a NULL As-Of-Date</a:t>
            </a:r>
          </a:p>
          <a:p>
            <a:r>
              <a:rPr lang="en-US" sz="800" kern="1200" dirty="0" smtClean="0">
                <a:solidFill>
                  <a:schemeClr val="tx1"/>
                </a:solidFill>
                <a:latin typeface="Courier Prime" panose="02000409000000000000" pitchFamily="49" charset="0"/>
                <a:ea typeface="+mn-ea"/>
                <a:cs typeface="+mn-cs"/>
              </a:rPr>
              <a:t>IF ( @</a:t>
            </a:r>
            <a:r>
              <a:rPr lang="en-US" sz="800" kern="1200" dirty="0" err="1" smtClean="0">
                <a:solidFill>
                  <a:schemeClr val="tx1"/>
                </a:solidFill>
                <a:latin typeface="Courier Prime" panose="02000409000000000000" pitchFamily="49" charset="0"/>
                <a:ea typeface="+mn-ea"/>
                <a:cs typeface="+mn-cs"/>
              </a:rPr>
              <a:t>dAsOf</a:t>
            </a:r>
            <a:r>
              <a:rPr lang="en-US" sz="800" kern="1200" dirty="0" smtClean="0">
                <a:solidFill>
                  <a:schemeClr val="tx1"/>
                </a:solidFill>
                <a:latin typeface="Courier Prime" panose="02000409000000000000" pitchFamily="49" charset="0"/>
                <a:ea typeface="+mn-ea"/>
                <a:cs typeface="+mn-cs"/>
              </a:rPr>
              <a:t> IS NULL ) </a:t>
            </a:r>
          </a:p>
          <a:p>
            <a:r>
              <a:rPr lang="en-US" sz="800" kern="1200" dirty="0" smtClean="0">
                <a:solidFill>
                  <a:schemeClr val="tx1"/>
                </a:solidFill>
                <a:latin typeface="Courier Prime" panose="02000409000000000000" pitchFamily="49" charset="0"/>
                <a:ea typeface="+mn-ea"/>
                <a:cs typeface="+mn-cs"/>
              </a:rPr>
              <a:t>BEGIN </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SET @</a:t>
            </a:r>
            <a:r>
              <a:rPr lang="en-US" sz="800" kern="1200" dirty="0" err="1" smtClean="0">
                <a:solidFill>
                  <a:schemeClr val="tx1"/>
                </a:solidFill>
                <a:latin typeface="Courier Prime" panose="02000409000000000000" pitchFamily="49" charset="0"/>
                <a:ea typeface="+mn-ea"/>
                <a:cs typeface="+mn-cs"/>
              </a:rPr>
              <a:t>dAsOf</a:t>
            </a:r>
            <a:r>
              <a:rPr lang="en-US" sz="800" kern="1200" dirty="0" smtClean="0">
                <a:solidFill>
                  <a:schemeClr val="tx1"/>
                </a:solidFill>
                <a:latin typeface="Courier Prime" panose="02000409000000000000" pitchFamily="49" charset="0"/>
                <a:ea typeface="+mn-ea"/>
                <a:cs typeface="+mn-cs"/>
              </a:rPr>
              <a:t> = GETDATE() ;</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END;</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 Calculate markers</a:t>
            </a:r>
          </a:p>
          <a:p>
            <a:r>
              <a:rPr lang="da-DK" sz="800" kern="1200" dirty="0" smtClean="0">
                <a:solidFill>
                  <a:schemeClr val="tx1"/>
                </a:solidFill>
                <a:latin typeface="Courier Prime" panose="02000409000000000000" pitchFamily="49" charset="0"/>
                <a:ea typeface="+mn-ea"/>
                <a:cs typeface="+mn-cs"/>
              </a:rPr>
              <a:t>    SET @dThisYearBirthDay = DATEADD(YEAR,DATEDIFF(YEAR,@dBirthDate,@dAsOf),@dBirthDate) ;</a:t>
            </a:r>
          </a:p>
          <a:p>
            <a:r>
              <a:rPr lang="en-US" sz="800" kern="1200" dirty="0" smtClean="0">
                <a:solidFill>
                  <a:schemeClr val="tx1"/>
                </a:solidFill>
                <a:latin typeface="Courier Prime" panose="02000409000000000000" pitchFamily="49" charset="0"/>
                <a:ea typeface="+mn-ea"/>
                <a:cs typeface="+mn-cs"/>
              </a:rPr>
              <a:t>    SET @</a:t>
            </a:r>
            <a:r>
              <a:rPr lang="en-US" sz="800" kern="1200" dirty="0" err="1" smtClean="0">
                <a:solidFill>
                  <a:schemeClr val="tx1"/>
                </a:solidFill>
                <a:latin typeface="Courier Prime" panose="02000409000000000000" pitchFamily="49" charset="0"/>
                <a:ea typeface="+mn-ea"/>
                <a:cs typeface="+mn-cs"/>
              </a:rPr>
              <a:t>nYearsOld</a:t>
            </a:r>
            <a:r>
              <a:rPr lang="en-US" sz="800" kern="1200" dirty="0" smtClean="0">
                <a:solidFill>
                  <a:schemeClr val="tx1"/>
                </a:solidFill>
                <a:latin typeface="Courier Prime" panose="02000409000000000000" pitchFamily="49" charset="0"/>
                <a:ea typeface="+mn-ea"/>
                <a:cs typeface="+mn-cs"/>
              </a:rPr>
              <a:t>         = DATEDIFF(YEAR,@</a:t>
            </a:r>
            <a:r>
              <a:rPr lang="en-US" sz="800" kern="1200" dirty="0" err="1" smtClean="0">
                <a:solidFill>
                  <a:schemeClr val="tx1"/>
                </a:solidFill>
                <a:latin typeface="Courier Prime" panose="02000409000000000000" pitchFamily="49" charset="0"/>
                <a:ea typeface="+mn-ea"/>
                <a:cs typeface="+mn-cs"/>
              </a:rPr>
              <a:t>dBirthDate</a:t>
            </a:r>
            <a:r>
              <a:rPr lang="en-US" sz="800" kern="1200" dirty="0" smtClean="0">
                <a:solidFill>
                  <a:schemeClr val="tx1"/>
                </a:solidFill>
                <a:latin typeface="Courier Prime" panose="02000409000000000000" pitchFamily="49" charset="0"/>
                <a:ea typeface="+mn-ea"/>
                <a:cs typeface="+mn-cs"/>
              </a:rPr>
              <a:t>,@</a:t>
            </a:r>
            <a:r>
              <a:rPr lang="en-US" sz="800" kern="1200" dirty="0" err="1" smtClean="0">
                <a:solidFill>
                  <a:schemeClr val="tx1"/>
                </a:solidFill>
                <a:latin typeface="Courier Prime" panose="02000409000000000000" pitchFamily="49" charset="0"/>
                <a:ea typeface="+mn-ea"/>
                <a:cs typeface="+mn-cs"/>
              </a:rPr>
              <a:t>dAsOf</a:t>
            </a:r>
            <a:r>
              <a:rPr lang="en-US" sz="800" kern="1200" dirty="0" smtClean="0">
                <a:solidFill>
                  <a:schemeClr val="tx1"/>
                </a:solidFill>
                <a:latin typeface="Courier Prime" panose="02000409000000000000" pitchFamily="49" charset="0"/>
                <a:ea typeface="+mn-ea"/>
                <a:cs typeface="+mn-cs"/>
              </a:rPr>
              <a:t>) - (CASE WHEN @</a:t>
            </a:r>
            <a:r>
              <a:rPr lang="en-US" sz="800" kern="1200" dirty="0" err="1" smtClean="0">
                <a:solidFill>
                  <a:schemeClr val="tx1"/>
                </a:solidFill>
                <a:latin typeface="Courier Prime" panose="02000409000000000000" pitchFamily="49" charset="0"/>
                <a:ea typeface="+mn-ea"/>
                <a:cs typeface="+mn-cs"/>
              </a:rPr>
              <a:t>dThisYearBirthDay</a:t>
            </a:r>
            <a:r>
              <a:rPr lang="en-US" sz="800" kern="1200" dirty="0" smtClean="0">
                <a:solidFill>
                  <a:schemeClr val="tx1"/>
                </a:solidFill>
                <a:latin typeface="Courier Prime" panose="02000409000000000000" pitchFamily="49" charset="0"/>
                <a:ea typeface="+mn-ea"/>
                <a:cs typeface="+mn-cs"/>
              </a:rPr>
              <a:t> &gt; @</a:t>
            </a:r>
            <a:r>
              <a:rPr lang="en-US" sz="800" kern="1200" dirty="0" err="1" smtClean="0">
                <a:solidFill>
                  <a:schemeClr val="tx1"/>
                </a:solidFill>
                <a:latin typeface="Courier Prime" panose="02000409000000000000" pitchFamily="49" charset="0"/>
                <a:ea typeface="+mn-ea"/>
                <a:cs typeface="+mn-cs"/>
              </a:rPr>
              <a:t>dAsOf</a:t>
            </a:r>
            <a:r>
              <a:rPr lang="en-US" sz="800" kern="1200" dirty="0" smtClean="0">
                <a:solidFill>
                  <a:schemeClr val="tx1"/>
                </a:solidFill>
                <a:latin typeface="Courier Prime" panose="02000409000000000000" pitchFamily="49" charset="0"/>
                <a:ea typeface="+mn-ea"/>
                <a:cs typeface="+mn-cs"/>
              </a:rPr>
              <a:t> THEN 1 ELSE 0 END) ;</a:t>
            </a:r>
          </a:p>
          <a:p>
            <a:r>
              <a:rPr lang="da-DK" sz="800" kern="1200" dirty="0" smtClean="0">
                <a:solidFill>
                  <a:schemeClr val="tx1"/>
                </a:solidFill>
                <a:latin typeface="Courier Prime" panose="02000409000000000000" pitchFamily="49" charset="0"/>
                <a:ea typeface="+mn-ea"/>
                <a:cs typeface="+mn-cs"/>
              </a:rPr>
              <a:t>    SET @nMonthsOld        = MONTH(@dAsOf - @dThisYearBirthDay) - 1 ;</a:t>
            </a:r>
          </a:p>
          <a:p>
            <a:r>
              <a:rPr lang="da-DK" sz="800" kern="1200" dirty="0" smtClean="0">
                <a:solidFill>
                  <a:schemeClr val="tx1"/>
                </a:solidFill>
                <a:latin typeface="Courier Prime" panose="02000409000000000000" pitchFamily="49" charset="0"/>
                <a:ea typeface="+mn-ea"/>
                <a:cs typeface="+mn-cs"/>
              </a:rPr>
              <a:t>    SET @nDaysOld          = DAY(@dAsOf - @dThisYearBirthDay) - 1 ;</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 Six years and older, show YYY (no </a:t>
            </a:r>
            <a:r>
              <a:rPr lang="en-US" sz="800" kern="1200" dirty="0" err="1" smtClean="0">
                <a:solidFill>
                  <a:schemeClr val="tx1"/>
                </a:solidFill>
                <a:latin typeface="Courier Prime" panose="02000409000000000000" pitchFamily="49" charset="0"/>
                <a:ea typeface="+mn-ea"/>
                <a:cs typeface="+mn-cs"/>
              </a:rPr>
              <a:t>zerofill</a:t>
            </a:r>
            <a:r>
              <a:rPr lang="en-US" sz="800" kern="1200" dirty="0" smtClean="0">
                <a:solidFill>
                  <a:schemeClr val="tx1"/>
                </a:solidFill>
                <a:latin typeface="Courier Prime" panose="02000409000000000000" pitchFamily="49" charset="0"/>
                <a:ea typeface="+mn-ea"/>
                <a:cs typeface="+mn-cs"/>
              </a:rPr>
              <a:t>, no prefix or suffix)</a:t>
            </a:r>
          </a:p>
          <a:p>
            <a:r>
              <a:rPr lang="en-US" sz="800" kern="1200" dirty="0" smtClean="0">
                <a:solidFill>
                  <a:schemeClr val="tx1"/>
                </a:solidFill>
                <a:latin typeface="Courier Prime" panose="02000409000000000000" pitchFamily="49" charset="0"/>
                <a:ea typeface="+mn-ea"/>
                <a:cs typeface="+mn-cs"/>
              </a:rPr>
              <a:t>    IF @</a:t>
            </a:r>
            <a:r>
              <a:rPr lang="en-US" sz="800" kern="1200" dirty="0" err="1" smtClean="0">
                <a:solidFill>
                  <a:schemeClr val="tx1"/>
                </a:solidFill>
                <a:latin typeface="Courier Prime" panose="02000409000000000000" pitchFamily="49" charset="0"/>
                <a:ea typeface="+mn-ea"/>
                <a:cs typeface="+mn-cs"/>
              </a:rPr>
              <a:t>nYearsOld</a:t>
            </a:r>
            <a:r>
              <a:rPr lang="en-US" sz="800" kern="1200" dirty="0" smtClean="0">
                <a:solidFill>
                  <a:schemeClr val="tx1"/>
                </a:solidFill>
                <a:latin typeface="Courier Prime" panose="02000409000000000000" pitchFamily="49" charset="0"/>
                <a:ea typeface="+mn-ea"/>
                <a:cs typeface="+mn-cs"/>
              </a:rPr>
              <a:t> &gt;= 6 </a:t>
            </a:r>
          </a:p>
          <a:p>
            <a:r>
              <a:rPr lang="en-US" sz="800" kern="1200" dirty="0" smtClean="0">
                <a:solidFill>
                  <a:schemeClr val="tx1"/>
                </a:solidFill>
                <a:latin typeface="Courier Prime" panose="02000409000000000000" pitchFamily="49" charset="0"/>
                <a:ea typeface="+mn-ea"/>
                <a:cs typeface="+mn-cs"/>
              </a:rPr>
              <a:t>    BEGIN</a:t>
            </a:r>
          </a:p>
          <a:p>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SET @</a:t>
            </a:r>
            <a:r>
              <a:rPr lang="en-US" sz="800" kern="1200" dirty="0" err="1" smtClean="0">
                <a:solidFill>
                  <a:schemeClr val="tx1"/>
                </a:solidFill>
                <a:latin typeface="Courier Prime" panose="02000409000000000000" pitchFamily="49" charset="0"/>
                <a:ea typeface="+mn-ea"/>
                <a:cs typeface="+mn-cs"/>
              </a:rPr>
              <a:t>cAge</a:t>
            </a:r>
            <a:r>
              <a:rPr lang="en-US" sz="800" kern="1200" dirty="0" smtClean="0">
                <a:solidFill>
                  <a:schemeClr val="tx1"/>
                </a:solidFill>
                <a:latin typeface="Courier Prime" panose="02000409000000000000" pitchFamily="49" charset="0"/>
                <a:ea typeface="+mn-ea"/>
                <a:cs typeface="+mn-cs"/>
              </a:rPr>
              <a:t> = CONVERT(VARCHAR(3),@</a:t>
            </a:r>
            <a:r>
              <a:rPr lang="en-US" sz="800" kern="1200" dirty="0" err="1" smtClean="0">
                <a:solidFill>
                  <a:schemeClr val="tx1"/>
                </a:solidFill>
                <a:latin typeface="Courier Prime" panose="02000409000000000000" pitchFamily="49" charset="0"/>
                <a:ea typeface="+mn-ea"/>
                <a:cs typeface="+mn-cs"/>
              </a:rPr>
              <a:t>nYearsOld</a:t>
            </a:r>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END ;</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 If Between 1 and 5, show </a:t>
            </a:r>
            <a:r>
              <a:rPr lang="en-US" sz="800" kern="1200" dirty="0" err="1" smtClean="0">
                <a:solidFill>
                  <a:schemeClr val="tx1"/>
                </a:solidFill>
                <a:latin typeface="Courier Prime" panose="02000409000000000000" pitchFamily="49" charset="0"/>
                <a:ea typeface="+mn-ea"/>
                <a:cs typeface="+mn-cs"/>
              </a:rPr>
              <a:t>yY</a:t>
            </a:r>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mmM</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IF (@</a:t>
            </a:r>
            <a:r>
              <a:rPr lang="en-US" sz="800" kern="1200" dirty="0" err="1" smtClean="0">
                <a:solidFill>
                  <a:schemeClr val="tx1"/>
                </a:solidFill>
                <a:latin typeface="Courier Prime" panose="02000409000000000000" pitchFamily="49" charset="0"/>
                <a:ea typeface="+mn-ea"/>
                <a:cs typeface="+mn-cs"/>
              </a:rPr>
              <a:t>nYearsOld</a:t>
            </a:r>
            <a:r>
              <a:rPr lang="en-US" sz="800" kern="1200" dirty="0" smtClean="0">
                <a:solidFill>
                  <a:schemeClr val="tx1"/>
                </a:solidFill>
                <a:latin typeface="Courier Prime" panose="02000409000000000000" pitchFamily="49" charset="0"/>
                <a:ea typeface="+mn-ea"/>
                <a:cs typeface="+mn-cs"/>
              </a:rPr>
              <a:t> BETWEEN 0 AND 5 )</a:t>
            </a:r>
          </a:p>
          <a:p>
            <a:r>
              <a:rPr lang="en-US" sz="800" kern="1200" dirty="0" smtClean="0">
                <a:solidFill>
                  <a:schemeClr val="tx1"/>
                </a:solidFill>
                <a:latin typeface="Courier Prime" panose="02000409000000000000" pitchFamily="49" charset="0"/>
                <a:ea typeface="+mn-ea"/>
                <a:cs typeface="+mn-cs"/>
              </a:rPr>
              <a:t>    BEGIN</a:t>
            </a:r>
          </a:p>
          <a:p>
            <a:r>
              <a:rPr lang="en-US" sz="800" kern="1200" dirty="0" smtClean="0">
                <a:solidFill>
                  <a:schemeClr val="tx1"/>
                </a:solidFill>
                <a:latin typeface="Courier Prime" panose="02000409000000000000" pitchFamily="49" charset="0"/>
                <a:ea typeface="+mn-ea"/>
                <a:cs typeface="+mn-cs"/>
              </a:rPr>
              <a:t>    </a:t>
            </a:r>
          </a:p>
          <a:p>
            <a:r>
              <a:rPr lang="da-DK" sz="800" kern="1200" dirty="0" smtClean="0">
                <a:solidFill>
                  <a:schemeClr val="tx1"/>
                </a:solidFill>
                <a:latin typeface="Courier Prime" panose="02000409000000000000" pitchFamily="49" charset="0"/>
                <a:ea typeface="+mn-ea"/>
                <a:cs typeface="+mn-cs"/>
              </a:rPr>
              <a:t>    SET @cAge = CONVERT(VARCHAR(1),@nYearsOld)+'Y ' + RIGHT('0'+CONVERT(VARCHAR(2),@nMonthsOld),2) + 'M' ;</a:t>
            </a:r>
          </a:p>
          <a:p>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END ;</a:t>
            </a:r>
          </a:p>
          <a:p>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IF @</a:t>
            </a:r>
            <a:r>
              <a:rPr lang="en-US" sz="800" kern="1200" dirty="0" err="1" smtClean="0">
                <a:solidFill>
                  <a:schemeClr val="tx1"/>
                </a:solidFill>
                <a:latin typeface="Courier Prime" panose="02000409000000000000" pitchFamily="49" charset="0"/>
                <a:ea typeface="+mn-ea"/>
                <a:cs typeface="+mn-cs"/>
              </a:rPr>
              <a:t>nYearsOld</a:t>
            </a:r>
            <a:r>
              <a:rPr lang="en-US" sz="800" kern="1200" dirty="0" smtClean="0">
                <a:solidFill>
                  <a:schemeClr val="tx1"/>
                </a:solidFill>
                <a:latin typeface="Courier Prime" panose="02000409000000000000" pitchFamily="49" charset="0"/>
                <a:ea typeface="+mn-ea"/>
                <a:cs typeface="+mn-cs"/>
              </a:rPr>
              <a:t> = 0</a:t>
            </a:r>
          </a:p>
          <a:p>
            <a:r>
              <a:rPr lang="en-US" sz="800" kern="1200" dirty="0" smtClean="0">
                <a:solidFill>
                  <a:schemeClr val="tx1"/>
                </a:solidFill>
                <a:latin typeface="Courier Prime" panose="02000409000000000000" pitchFamily="49" charset="0"/>
                <a:ea typeface="+mn-ea"/>
                <a:cs typeface="+mn-cs"/>
              </a:rPr>
              <a:t>    BEGIN</a:t>
            </a:r>
          </a:p>
          <a:p>
            <a:r>
              <a:rPr lang="en-US" sz="800" kern="1200" dirty="0" smtClean="0">
                <a:solidFill>
                  <a:schemeClr val="tx1"/>
                </a:solidFill>
                <a:latin typeface="Courier Prime" panose="02000409000000000000" pitchFamily="49" charset="0"/>
                <a:ea typeface="+mn-ea"/>
                <a:cs typeface="+mn-cs"/>
              </a:rPr>
              <a:t>    </a:t>
            </a:r>
          </a:p>
          <a:p>
            <a:r>
              <a:rPr lang="da-DK" sz="800" kern="1200" dirty="0" smtClean="0">
                <a:solidFill>
                  <a:schemeClr val="tx1"/>
                </a:solidFill>
                <a:latin typeface="Courier Prime" panose="02000409000000000000" pitchFamily="49" charset="0"/>
                <a:ea typeface="+mn-ea"/>
                <a:cs typeface="+mn-cs"/>
              </a:rPr>
              <a:t>        SET @cAge = RIGHT('0'+CONVERT(VARCHAR(2),@nMonthsOld),2)+'M '+RIGHT('0'+CONVERT(VARCHAR(2),@nDaysOld),2)+'D' ;</a:t>
            </a:r>
          </a:p>
          <a:p>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END ;</a:t>
            </a:r>
          </a:p>
          <a:p>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RETURN @</a:t>
            </a:r>
            <a:r>
              <a:rPr lang="en-US" sz="800" kern="1200" dirty="0" err="1" smtClean="0">
                <a:solidFill>
                  <a:schemeClr val="tx1"/>
                </a:solidFill>
                <a:latin typeface="Courier Prime" panose="02000409000000000000" pitchFamily="49" charset="0"/>
                <a:ea typeface="+mn-ea"/>
                <a:cs typeface="+mn-cs"/>
              </a:rPr>
              <a:t>cAge</a:t>
            </a:r>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END ;</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GO</a:t>
            </a:r>
          </a:p>
          <a:p>
            <a:endParaRPr lang="en-US" sz="8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35</a:t>
            </a:fld>
            <a:endParaRPr lang="en-US"/>
          </a:p>
        </p:txBody>
      </p:sp>
    </p:spTree>
    <p:extLst>
      <p:ext uri="{BB962C8B-B14F-4D97-AF65-F5344CB8AC3E}">
        <p14:creationId xmlns:p14="http://schemas.microsoft.com/office/powerpoint/2010/main" val="2360385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The DECLARE statement: </a:t>
            </a:r>
            <a:r>
              <a:rPr lang="en-US" altLang="en-US" sz="1200" dirty="0" smtClean="0">
                <a:hlinkClick r:id="rId3"/>
              </a:rPr>
              <a:t>http://msdn.microsoft.com/en-us/library/ms188927.aspx</a:t>
            </a:r>
            <a:endParaRPr lang="en-US" altLang="en-US" sz="1200" dirty="0" smtClean="0"/>
          </a:p>
          <a:p>
            <a:r>
              <a:rPr lang="en-US" altLang="en-US" sz="1200" dirty="0" smtClean="0"/>
              <a:t>The SET statement: </a:t>
            </a:r>
            <a:r>
              <a:rPr lang="en-US" altLang="en-US" sz="1200" dirty="0" smtClean="0">
                <a:hlinkClick r:id="rId4"/>
              </a:rPr>
              <a:t>http://msdn.microsoft.com/en-us/library/ms189484</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38</a:t>
            </a:fld>
            <a:endParaRPr lang="en-US"/>
          </a:p>
        </p:txBody>
      </p:sp>
    </p:spTree>
    <p:extLst>
      <p:ext uri="{BB962C8B-B14F-4D97-AF65-F5344CB8AC3E}">
        <p14:creationId xmlns:p14="http://schemas.microsoft.com/office/powerpoint/2010/main" val="1944893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The COALESCE() function: </a:t>
            </a:r>
            <a:r>
              <a:rPr lang="en-US" altLang="en-US" sz="1200" dirty="0" smtClean="0">
                <a:hlinkClick r:id="rId3"/>
              </a:rPr>
              <a:t>http://msdn.microsoft.com/en-us/library/ms190349.aspx</a:t>
            </a:r>
            <a:endParaRPr lang="en-US" altLang="en-US" sz="1200" dirty="0" smtClean="0"/>
          </a:p>
          <a:p>
            <a:r>
              <a:rPr lang="en-US" altLang="en-US" sz="1200" dirty="0" smtClean="0"/>
              <a:t>The CASE/WHEN/END structure: </a:t>
            </a:r>
            <a:r>
              <a:rPr lang="en-US" altLang="en-US" sz="1200" dirty="0" smtClean="0">
                <a:hlinkClick r:id="rId4"/>
              </a:rPr>
              <a:t>http://msdn.microsoft.com/en-us/library/ms181765</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39</a:t>
            </a:fld>
            <a:endParaRPr lang="en-US"/>
          </a:p>
        </p:txBody>
      </p:sp>
    </p:spTree>
    <p:extLst>
      <p:ext uri="{BB962C8B-B14F-4D97-AF65-F5344CB8AC3E}">
        <p14:creationId xmlns:p14="http://schemas.microsoft.com/office/powerpoint/2010/main" val="236125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CREATE STORED PROCEDURE on MSDN: </a:t>
            </a:r>
            <a:r>
              <a:rPr lang="en-US" altLang="en-US" sz="1200" dirty="0" smtClean="0">
                <a:hlinkClick r:id="rId3"/>
              </a:rPr>
              <a:t>http://msdn.microsoft.com/en-us/library/ms187926(v=sql.100).aspx</a:t>
            </a:r>
            <a:endParaRPr lang="en-US" altLang="en-US" sz="1200" dirty="0" smtClean="0"/>
          </a:p>
          <a:p>
            <a:r>
              <a:rPr lang="en-US" altLang="en-US" sz="1200" dirty="0" smtClean="0"/>
              <a:t>SET ANSI WARNINGS on MSDN: </a:t>
            </a:r>
            <a:r>
              <a:rPr lang="en-US" altLang="en-US" sz="1200" dirty="0" smtClean="0">
                <a:hlinkClick r:id="rId4"/>
              </a:rPr>
              <a:t>http://msdn.microsoft.com/en-us/library/ms190368.aspx</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43</a:t>
            </a:fld>
            <a:endParaRPr lang="en-US"/>
          </a:p>
        </p:txBody>
      </p:sp>
    </p:spTree>
    <p:extLst>
      <p:ext uri="{BB962C8B-B14F-4D97-AF65-F5344CB8AC3E}">
        <p14:creationId xmlns:p14="http://schemas.microsoft.com/office/powerpoint/2010/main" val="2356770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Subquery examples: </a:t>
            </a:r>
            <a:r>
              <a:rPr lang="en-US" altLang="en-US" sz="1200" dirty="0" smtClean="0">
                <a:hlinkClick r:id="rId3"/>
              </a:rPr>
              <a:t>http://www.akadia.com/services/sqlsrv_subqueries.html</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46</a:t>
            </a:fld>
            <a:endParaRPr lang="en-US"/>
          </a:p>
        </p:txBody>
      </p:sp>
    </p:spTree>
    <p:extLst>
      <p:ext uri="{BB962C8B-B14F-4D97-AF65-F5344CB8AC3E}">
        <p14:creationId xmlns:p14="http://schemas.microsoft.com/office/powerpoint/2010/main" val="2576788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STUFF on MSDN: </a:t>
            </a:r>
            <a:r>
              <a:rPr lang="en-US" altLang="en-US" sz="1200" dirty="0" smtClean="0">
                <a:hlinkClick r:id="rId3"/>
              </a:rPr>
              <a:t>http://msdn.microsoft.com/en-us/library/ms188043.aspx</a:t>
            </a:r>
            <a:endParaRPr lang="en-US" altLang="en-US" sz="1200" dirty="0" smtClean="0"/>
          </a:p>
          <a:p>
            <a:r>
              <a:rPr lang="en-US" altLang="en-US" sz="1200" dirty="0" smtClean="0"/>
              <a:t>FOR XML PATH on MSDN: </a:t>
            </a:r>
            <a:r>
              <a:rPr lang="en-US" altLang="en-US" sz="1200" dirty="0" smtClean="0">
                <a:hlinkClick r:id="rId4"/>
              </a:rPr>
              <a:t>http://msdn.microsoft.com/en-us/library/ms190922.aspx</a:t>
            </a:r>
            <a:endParaRPr lang="en-US" altLang="en-US" sz="1200" dirty="0" smtClean="0"/>
          </a:p>
          <a:p>
            <a:r>
              <a:rPr lang="en-US" altLang="en-US" sz="1200" dirty="0" smtClean="0"/>
              <a:t>Examples: </a:t>
            </a:r>
            <a:r>
              <a:rPr lang="en-US" altLang="en-US" sz="1200" dirty="0" smtClean="0">
                <a:hlinkClick r:id="rId5"/>
              </a:rPr>
              <a:t>http://archive.msdn.microsoft.com/SQLExamples/Wiki/View.aspx?title=createacommadelimitedlist</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47</a:t>
            </a:fld>
            <a:endParaRPr lang="en-US"/>
          </a:p>
        </p:txBody>
      </p:sp>
    </p:spTree>
    <p:extLst>
      <p:ext uri="{BB962C8B-B14F-4D97-AF65-F5344CB8AC3E}">
        <p14:creationId xmlns:p14="http://schemas.microsoft.com/office/powerpoint/2010/main" val="1325417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smtClean="0">
                <a:solidFill>
                  <a:schemeClr val="tx1"/>
                </a:solidFill>
                <a:latin typeface="Courier Prime" panose="02000409000000000000" pitchFamily="49" charset="0"/>
                <a:ea typeface="+mn-ea"/>
                <a:cs typeface="+mn-cs"/>
              </a:rPr>
              <a:t>    USE [</a:t>
            </a:r>
            <a:r>
              <a:rPr lang="en-US" sz="800" kern="1200" dirty="0" err="1" smtClean="0">
                <a:solidFill>
                  <a:schemeClr val="tx1"/>
                </a:solidFill>
                <a:latin typeface="Courier Prime" panose="02000409000000000000" pitchFamily="49" charset="0"/>
                <a:ea typeface="+mn-ea"/>
                <a:cs typeface="+mn-cs"/>
              </a:rPr>
              <a:t>Iatricdb</a:t>
            </a:r>
            <a:r>
              <a:rPr lang="en-US" sz="800" kern="1200" dirty="0" smtClean="0">
                <a:solidFill>
                  <a:schemeClr val="tx1"/>
                </a:solidFill>
                <a:latin typeface="Courier Prime" panose="02000409000000000000" pitchFamily="49" charset="0"/>
                <a:ea typeface="+mn-ea"/>
                <a:cs typeface="+mn-cs"/>
              </a:rPr>
              <a:t>]</a:t>
            </a:r>
          </a:p>
          <a:p>
            <a:r>
              <a:rPr lang="en-US" sz="800" kern="1200" dirty="0" smtClean="0">
                <a:solidFill>
                  <a:schemeClr val="tx1"/>
                </a:solidFill>
                <a:latin typeface="Courier Prime" panose="02000409000000000000" pitchFamily="49" charset="0"/>
                <a:ea typeface="+mn-ea"/>
                <a:cs typeface="+mn-cs"/>
              </a:rPr>
              <a:t>    GO</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SET ANSI_NULLS ON ;</a:t>
            </a:r>
          </a:p>
          <a:p>
            <a:r>
              <a:rPr lang="en-US" sz="800" kern="1200" dirty="0" smtClean="0">
                <a:solidFill>
                  <a:schemeClr val="tx1"/>
                </a:solidFill>
                <a:latin typeface="Courier Prime" panose="02000409000000000000" pitchFamily="49" charset="0"/>
                <a:ea typeface="+mn-ea"/>
                <a:cs typeface="+mn-cs"/>
              </a:rPr>
              <a:t>    GO</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SET QUOTED_IDENTIFIER ON ;</a:t>
            </a:r>
          </a:p>
          <a:p>
            <a:r>
              <a:rPr lang="en-US" sz="800" kern="1200" dirty="0" smtClean="0">
                <a:solidFill>
                  <a:schemeClr val="tx1"/>
                </a:solidFill>
                <a:latin typeface="Courier Prime" panose="02000409000000000000" pitchFamily="49" charset="0"/>
                <a:ea typeface="+mn-ea"/>
                <a:cs typeface="+mn-cs"/>
              </a:rPr>
              <a:t>    GO</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ALTER PROCEDURE [</a:t>
            </a:r>
            <a:r>
              <a:rPr lang="en-US" sz="800" kern="1200" dirty="0" err="1" smtClean="0">
                <a:solidFill>
                  <a:schemeClr val="tx1"/>
                </a:solidFill>
                <a:latin typeface="Courier Prime" panose="02000409000000000000" pitchFamily="49" charset="0"/>
                <a:ea typeface="+mn-ea"/>
                <a:cs typeface="+mn-cs"/>
              </a:rPr>
              <a:t>dbo</a:t>
            </a:r>
            <a:r>
              <a:rPr lang="en-US" sz="800" kern="1200" dirty="0" smtClean="0">
                <a:solidFill>
                  <a:schemeClr val="tx1"/>
                </a:solidFill>
                <a:latin typeface="Courier Prime" panose="02000409000000000000" pitchFamily="49" charset="0"/>
                <a:ea typeface="+mn-ea"/>
                <a:cs typeface="+mn-cs"/>
              </a:rPr>
              <a:t>].[</a:t>
            </a:r>
            <a:r>
              <a:rPr lang="en-US" sz="800" kern="1200" dirty="0" err="1" smtClean="0">
                <a:solidFill>
                  <a:schemeClr val="tx1"/>
                </a:solidFill>
                <a:latin typeface="Courier Prime" panose="02000409000000000000" pitchFamily="49" charset="0"/>
                <a:ea typeface="+mn-ea"/>
                <a:cs typeface="+mn-cs"/>
              </a:rPr>
              <a:t>IatricPatientListing</a:t>
            </a:r>
            <a:r>
              <a:rPr lang="en-US" sz="800" kern="1200" dirty="0" smtClean="0">
                <a:solidFill>
                  <a:schemeClr val="tx1"/>
                </a:solidFill>
                <a:latin typeface="Courier Prime" panose="02000409000000000000" pitchFamily="49" charset="0"/>
                <a:ea typeface="+mn-ea"/>
                <a:cs typeface="+mn-cs"/>
              </a:rPr>
              <a:t>]</a:t>
            </a:r>
          </a:p>
          <a:p>
            <a:r>
              <a:rPr lang="en-US" sz="800" kern="1200" dirty="0" smtClean="0">
                <a:solidFill>
                  <a:schemeClr val="tx1"/>
                </a:solidFill>
                <a:latin typeface="Courier Prime" panose="02000409000000000000" pitchFamily="49" charset="0"/>
                <a:ea typeface="+mn-ea"/>
                <a:cs typeface="+mn-cs"/>
              </a:rPr>
              <a:t>    (  </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cFacilityID</a:t>
            </a:r>
            <a:r>
              <a:rPr lang="en-US" sz="800" kern="1200" dirty="0" smtClean="0">
                <a:solidFill>
                  <a:schemeClr val="tx1"/>
                </a:solidFill>
                <a:latin typeface="Courier Prime" panose="02000409000000000000" pitchFamily="49" charset="0"/>
                <a:ea typeface="+mn-ea"/>
                <a:cs typeface="+mn-cs"/>
              </a:rPr>
              <a:t> VARCHAR(10)</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dStartDate</a:t>
            </a:r>
            <a:r>
              <a:rPr lang="en-US" sz="800" kern="1200" dirty="0" smtClean="0">
                <a:solidFill>
                  <a:schemeClr val="tx1"/>
                </a:solidFill>
                <a:latin typeface="Courier Prime" panose="02000409000000000000" pitchFamily="49" charset="0"/>
                <a:ea typeface="+mn-ea"/>
                <a:cs typeface="+mn-cs"/>
              </a:rPr>
              <a:t>  DATETIME</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dEndDate</a:t>
            </a:r>
            <a:r>
              <a:rPr lang="en-US" sz="800" kern="1200" dirty="0" smtClean="0">
                <a:solidFill>
                  <a:schemeClr val="tx1"/>
                </a:solidFill>
                <a:latin typeface="Courier Prime" panose="02000409000000000000" pitchFamily="49" charset="0"/>
                <a:ea typeface="+mn-ea"/>
                <a:cs typeface="+mn-cs"/>
              </a:rPr>
              <a:t>    DATETIME</a:t>
            </a:r>
          </a:p>
          <a:p>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AS</a:t>
            </a:r>
          </a:p>
          <a:p>
            <a:r>
              <a:rPr lang="en-US" sz="800" kern="1200" dirty="0" smtClean="0">
                <a:solidFill>
                  <a:schemeClr val="tx1"/>
                </a:solidFill>
                <a:latin typeface="Courier Prime" panose="02000409000000000000" pitchFamily="49" charset="0"/>
                <a:ea typeface="+mn-ea"/>
                <a:cs typeface="+mn-cs"/>
              </a:rPr>
              <a:t>    BEGIN</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SET @</a:t>
            </a:r>
            <a:r>
              <a:rPr lang="en-US" sz="800" kern="1200" dirty="0" err="1" smtClean="0">
                <a:solidFill>
                  <a:schemeClr val="tx1"/>
                </a:solidFill>
                <a:latin typeface="Courier Prime" panose="02000409000000000000" pitchFamily="49" charset="0"/>
                <a:ea typeface="+mn-ea"/>
                <a:cs typeface="+mn-cs"/>
              </a:rPr>
              <a:t>dStartDate</a:t>
            </a:r>
            <a:r>
              <a:rPr lang="en-US" sz="800" kern="1200" dirty="0" smtClean="0">
                <a:solidFill>
                  <a:schemeClr val="tx1"/>
                </a:solidFill>
                <a:latin typeface="Courier Prime" panose="02000409000000000000" pitchFamily="49" charset="0"/>
                <a:ea typeface="+mn-ea"/>
                <a:cs typeface="+mn-cs"/>
              </a:rPr>
              <a:t> = CONVERT(DATETIME,CONVERT(DATE,@</a:t>
            </a:r>
            <a:r>
              <a:rPr lang="en-US" sz="800" kern="1200" dirty="0" err="1" smtClean="0">
                <a:solidFill>
                  <a:schemeClr val="tx1"/>
                </a:solidFill>
                <a:latin typeface="Courier Prime" panose="02000409000000000000" pitchFamily="49" charset="0"/>
                <a:ea typeface="+mn-ea"/>
                <a:cs typeface="+mn-cs"/>
              </a:rPr>
              <a:t>dStartDate</a:t>
            </a:r>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SET @</a:t>
            </a:r>
            <a:r>
              <a:rPr lang="en-US" sz="800" kern="1200" dirty="0" err="1" smtClean="0">
                <a:solidFill>
                  <a:schemeClr val="tx1"/>
                </a:solidFill>
                <a:latin typeface="Courier Prime" panose="02000409000000000000" pitchFamily="49" charset="0"/>
                <a:ea typeface="+mn-ea"/>
                <a:cs typeface="+mn-cs"/>
              </a:rPr>
              <a:t>dEndDate</a:t>
            </a:r>
            <a:r>
              <a:rPr lang="en-US" sz="800" kern="1200" dirty="0" smtClean="0">
                <a:solidFill>
                  <a:schemeClr val="tx1"/>
                </a:solidFill>
                <a:latin typeface="Courier Prime" panose="02000409000000000000" pitchFamily="49" charset="0"/>
                <a:ea typeface="+mn-ea"/>
                <a:cs typeface="+mn-cs"/>
              </a:rPr>
              <a:t>   = DATEADD(MS,-3, DATEADD(DAY,1,CONVERT(DATETIME,CONVERT(DATE,@</a:t>
            </a:r>
            <a:r>
              <a:rPr lang="en-US" sz="800" kern="1200" dirty="0" err="1" smtClean="0">
                <a:solidFill>
                  <a:schemeClr val="tx1"/>
                </a:solidFill>
                <a:latin typeface="Courier Prime" panose="02000409000000000000" pitchFamily="49" charset="0"/>
                <a:ea typeface="+mn-ea"/>
                <a:cs typeface="+mn-cs"/>
              </a:rPr>
              <a:t>dEndDate</a:t>
            </a:r>
            <a:r>
              <a:rPr lang="en-US" sz="800" kern="1200" dirty="0" smtClean="0">
                <a:solidFill>
                  <a:schemeClr val="tx1"/>
                </a:solidFill>
                <a:latin typeface="Courier Prime" panose="02000409000000000000" pitchFamily="49" charset="0"/>
                <a:ea typeface="+mn-ea"/>
                <a:cs typeface="+mn-cs"/>
              </a:rPr>
              <a:t>)))) ;</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SELECT  </a:t>
            </a:r>
            <a:r>
              <a:rPr lang="en-US" sz="800" kern="1200" dirty="0" err="1" smtClean="0">
                <a:solidFill>
                  <a:schemeClr val="tx1"/>
                </a:solidFill>
                <a:latin typeface="Courier Prime" panose="02000409000000000000" pitchFamily="49" charset="0"/>
                <a:ea typeface="+mn-ea"/>
                <a:cs typeface="+mn-cs"/>
              </a:rPr>
              <a:t>ADV.Name</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PatientName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ADV.UnitNumber</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PatientMRN</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ADV.Sex</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PatientGender</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ADV.BirthDateTime</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PatientDOB</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Iatricdb.dbo.IatricGetAge</a:t>
            </a:r>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ADV.BirthDateTime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,COALESCE( </a:t>
            </a:r>
            <a:r>
              <a:rPr lang="en-US" sz="800" kern="1200" dirty="0" err="1" smtClean="0">
                <a:solidFill>
                  <a:schemeClr val="tx1"/>
                </a:solidFill>
                <a:latin typeface="Courier Prime" panose="02000409000000000000" pitchFamily="49" charset="0"/>
                <a:ea typeface="+mn-ea"/>
                <a:cs typeface="+mn-cs"/>
              </a:rPr>
              <a:t>ADV.ServiceDateTime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ADM.AdmitDateTime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AVS.ArrivalDateTime</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PatientAge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ADV.RaceID</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PatientRaceID</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RAC.Name</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PatientRaceName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ADV.AccountNumber</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AccountNumber</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ADV.VisitID</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VisitID</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,ADV.[Status]                                                                        AS </a:t>
            </a:r>
            <a:r>
              <a:rPr lang="en-US" sz="800" kern="1200" dirty="0" err="1" smtClean="0">
                <a:solidFill>
                  <a:schemeClr val="tx1"/>
                </a:solidFill>
                <a:latin typeface="Courier Prime" panose="02000409000000000000" pitchFamily="49" charset="0"/>
                <a:ea typeface="+mn-ea"/>
                <a:cs typeface="+mn-cs"/>
              </a:rPr>
              <a:t>VisitStatus</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,COALESCE(</a:t>
            </a:r>
            <a:r>
              <a:rPr lang="en-US" sz="800" kern="1200" dirty="0" err="1" smtClean="0">
                <a:solidFill>
                  <a:schemeClr val="tx1"/>
                </a:solidFill>
                <a:latin typeface="Courier Prime" panose="02000409000000000000" pitchFamily="49" charset="0"/>
                <a:ea typeface="+mn-ea"/>
                <a:cs typeface="+mn-cs"/>
              </a:rPr>
              <a:t>ADV.ServiceDateTime,ADM.AdmitDateTime,AVS.ArrivalDateTime</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ArrivalDateTime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,(CASE WHEN ADV.[Status] LIKE 'DIS%' THEN COALESCE( </a:t>
            </a:r>
            <a:r>
              <a:rPr lang="en-US" sz="800" kern="1200" dirty="0" err="1" smtClean="0">
                <a:solidFill>
                  <a:schemeClr val="tx1"/>
                </a:solidFill>
                <a:latin typeface="Courier Prime" panose="02000409000000000000" pitchFamily="49" charset="0"/>
                <a:ea typeface="+mn-ea"/>
                <a:cs typeface="+mn-cs"/>
              </a:rPr>
              <a:t>ASD.DischargeDateTime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DIS.DischargeDateTime</a:t>
            </a:r>
            <a:r>
              <a:rPr lang="en-US" sz="800" kern="1200" dirty="0" smtClean="0">
                <a:solidFill>
                  <a:schemeClr val="tx1"/>
                </a:solidFill>
                <a:latin typeface="Courier Prime" panose="02000409000000000000" pitchFamily="49" charset="0"/>
                <a:ea typeface="+mn-ea"/>
                <a:cs typeface="+mn-cs"/>
              </a:rPr>
              <a:t>)</a:t>
            </a:r>
          </a:p>
          <a:p>
            <a:r>
              <a:rPr lang="en-US" sz="800" kern="1200" dirty="0" smtClean="0">
                <a:solidFill>
                  <a:schemeClr val="tx1"/>
                </a:solidFill>
                <a:latin typeface="Courier Prime" panose="02000409000000000000" pitchFamily="49" charset="0"/>
                <a:ea typeface="+mn-ea"/>
                <a:cs typeface="+mn-cs"/>
              </a:rPr>
              <a:t>                      WHEN ADV.[Status] LIKE 'DEP%' THEN COALESCE( </a:t>
            </a:r>
            <a:r>
              <a:rPr lang="en-US" sz="800" kern="1200" dirty="0" err="1" smtClean="0">
                <a:solidFill>
                  <a:schemeClr val="tx1"/>
                </a:solidFill>
                <a:latin typeface="Courier Prime" panose="02000409000000000000" pitchFamily="49" charset="0"/>
                <a:ea typeface="+mn-ea"/>
                <a:cs typeface="+mn-cs"/>
              </a:rPr>
              <a:t>DIS.ErDateTime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ASD.DischargeDateTime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DIS.DischargeDateTime</a:t>
            </a:r>
            <a:r>
              <a:rPr lang="en-US" sz="800" kern="1200" dirty="0" smtClean="0">
                <a:solidFill>
                  <a:schemeClr val="tx1"/>
                </a:solidFill>
                <a:latin typeface="Courier Prime" panose="02000409000000000000" pitchFamily="49" charset="0"/>
                <a:ea typeface="+mn-ea"/>
                <a:cs typeface="+mn-cs"/>
              </a:rPr>
              <a:t>)</a:t>
            </a:r>
          </a:p>
          <a:p>
            <a:r>
              <a:rPr lang="en-US" sz="800" kern="1200" dirty="0" smtClean="0">
                <a:solidFill>
                  <a:schemeClr val="tx1"/>
                </a:solidFill>
                <a:latin typeface="Courier Prime" panose="02000409000000000000" pitchFamily="49" charset="0"/>
                <a:ea typeface="+mn-ea"/>
                <a:cs typeface="+mn-cs"/>
              </a:rPr>
              <a:t>                 END)                                                                              AS </a:t>
            </a:r>
            <a:r>
              <a:rPr lang="en-US" sz="800" kern="1200" dirty="0" err="1" smtClean="0">
                <a:solidFill>
                  <a:schemeClr val="tx1"/>
                </a:solidFill>
                <a:latin typeface="Courier Prime" panose="02000409000000000000" pitchFamily="49" charset="0"/>
                <a:ea typeface="+mn-ea"/>
                <a:cs typeface="+mn-cs"/>
              </a:rPr>
              <a:t>DepartureDateTime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ASD.AbstractID</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AbstractID</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PRV.AttendID</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AttendingProviderID</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AMU.Name</a:t>
            </a:r>
            <a:r>
              <a:rPr lang="en-US" sz="800" kern="1200" dirty="0" smtClean="0">
                <a:solidFill>
                  <a:schemeClr val="tx1"/>
                </a:solidFill>
                <a:latin typeface="Courier Prime" panose="02000409000000000000" pitchFamily="49" charset="0"/>
                <a:ea typeface="+mn-ea"/>
                <a:cs typeface="+mn-cs"/>
              </a:rPr>
              <a:t>                                                                           AS </a:t>
            </a:r>
            <a:r>
              <a:rPr lang="en-US" sz="800" kern="1200" dirty="0" err="1" smtClean="0">
                <a:solidFill>
                  <a:schemeClr val="tx1"/>
                </a:solidFill>
                <a:latin typeface="Courier Prime" panose="02000409000000000000" pitchFamily="49" charset="0"/>
                <a:ea typeface="+mn-ea"/>
                <a:cs typeface="+mn-cs"/>
              </a:rPr>
              <a:t>AttendingProviderName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InsuranceCodes</a:t>
            </a:r>
            <a:r>
              <a:rPr lang="en-US" sz="800" kern="1200" dirty="0" smtClean="0">
                <a:solidFill>
                  <a:schemeClr val="tx1"/>
                </a:solidFill>
                <a:latin typeface="Courier Prime" panose="02000409000000000000" pitchFamily="49" charset="0"/>
                <a:ea typeface="+mn-ea"/>
                <a:cs typeface="+mn-cs"/>
              </a:rPr>
              <a:t> = REPLACE(STUFF(( SELECT ' | '+</a:t>
            </a:r>
            <a:r>
              <a:rPr lang="en-US" sz="800" kern="1200" dirty="0" err="1" smtClean="0">
                <a:solidFill>
                  <a:schemeClr val="tx1"/>
                </a:solidFill>
                <a:latin typeface="Courier Prime" panose="02000409000000000000" pitchFamily="49" charset="0"/>
                <a:ea typeface="+mn-ea"/>
                <a:cs typeface="+mn-cs"/>
              </a:rPr>
              <a:t>COV.InsuranceID</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FROM </a:t>
            </a:r>
            <a:r>
              <a:rPr lang="en-US" sz="800" kern="1200" dirty="0" err="1" smtClean="0">
                <a:solidFill>
                  <a:schemeClr val="tx1"/>
                </a:solidFill>
                <a:latin typeface="Courier Prime" panose="02000409000000000000" pitchFamily="49" charset="0"/>
                <a:ea typeface="+mn-ea"/>
                <a:cs typeface="+mn-cs"/>
              </a:rPr>
              <a:t>livedb.dbo.AdmInsuranceOrder</a:t>
            </a:r>
            <a:r>
              <a:rPr lang="en-US" sz="800" kern="1200" dirty="0" smtClean="0">
                <a:solidFill>
                  <a:schemeClr val="tx1"/>
                </a:solidFill>
                <a:latin typeface="Courier Prime" panose="02000409000000000000" pitchFamily="49" charset="0"/>
                <a:ea typeface="+mn-ea"/>
                <a:cs typeface="+mn-cs"/>
              </a:rPr>
              <a:t> COV</a:t>
            </a:r>
          </a:p>
          <a:p>
            <a:r>
              <a:rPr lang="en-US" sz="800" kern="1200" dirty="0" smtClean="0">
                <a:solidFill>
                  <a:schemeClr val="tx1"/>
                </a:solidFill>
                <a:latin typeface="Courier Prime" panose="02000409000000000000" pitchFamily="49" charset="0"/>
                <a:ea typeface="+mn-ea"/>
                <a:cs typeface="+mn-cs"/>
              </a:rPr>
              <a:t>                                                  WHERE </a:t>
            </a:r>
            <a:r>
              <a:rPr lang="en-US" sz="800" kern="1200" dirty="0" err="1" smtClean="0">
                <a:solidFill>
                  <a:schemeClr val="tx1"/>
                </a:solidFill>
                <a:latin typeface="Courier Prime" panose="02000409000000000000" pitchFamily="49" charset="0"/>
                <a:ea typeface="+mn-ea"/>
                <a:cs typeface="+mn-cs"/>
              </a:rPr>
              <a:t>COV.VisitID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ADV.VisitID</a:t>
            </a:r>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AND </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COV.SourceID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ADV.SourceID</a:t>
            </a:r>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ORDER BY </a:t>
            </a:r>
            <a:r>
              <a:rPr lang="en-US" sz="800" kern="1200" dirty="0" err="1" smtClean="0">
                <a:solidFill>
                  <a:schemeClr val="tx1"/>
                </a:solidFill>
                <a:latin typeface="Courier Prime" panose="02000409000000000000" pitchFamily="49" charset="0"/>
                <a:ea typeface="+mn-ea"/>
                <a:cs typeface="+mn-cs"/>
              </a:rPr>
              <a:t>COV.InsuranceOrderID</a:t>
            </a:r>
            <a:r>
              <a:rPr lang="en-US" sz="800" kern="1200" dirty="0" smtClean="0">
                <a:solidFill>
                  <a:schemeClr val="tx1"/>
                </a:solidFill>
                <a:latin typeface="Courier Prime" panose="02000409000000000000" pitchFamily="49" charset="0"/>
                <a:ea typeface="+mn-ea"/>
                <a:cs typeface="+mn-cs"/>
              </a:rPr>
              <a:t> ASC</a:t>
            </a:r>
          </a:p>
          <a:p>
            <a:r>
              <a:rPr lang="en-US" sz="800" kern="1200" dirty="0" smtClean="0">
                <a:solidFill>
                  <a:schemeClr val="tx1"/>
                </a:solidFill>
                <a:latin typeface="Courier Prime" panose="02000409000000000000" pitchFamily="49" charset="0"/>
                <a:ea typeface="+mn-ea"/>
                <a:cs typeface="+mn-cs"/>
              </a:rPr>
              <a:t>                                                FOR XML PATH( '' )),1,3, '' ),'&amp;amp;','&amp;')</a:t>
            </a:r>
          </a:p>
          <a:p>
            <a:r>
              <a:rPr lang="en-US" sz="800" kern="1200" dirty="0" smtClean="0">
                <a:solidFill>
                  <a:schemeClr val="tx1"/>
                </a:solidFill>
                <a:latin typeface="Courier Prime" panose="02000409000000000000" pitchFamily="49" charset="0"/>
                <a:ea typeface="+mn-ea"/>
                <a:cs typeface="+mn-cs"/>
              </a:rPr>
              <a:t>          FROM           </a:t>
            </a:r>
            <a:r>
              <a:rPr lang="en-US" sz="800" kern="1200" dirty="0" err="1" smtClean="0">
                <a:solidFill>
                  <a:schemeClr val="tx1"/>
                </a:solidFill>
                <a:latin typeface="Courier Prime" panose="02000409000000000000" pitchFamily="49" charset="0"/>
                <a:ea typeface="+mn-ea"/>
                <a:cs typeface="+mn-cs"/>
              </a:rPr>
              <a:t>livedb.dbo.AdmVisits</a:t>
            </a:r>
            <a:r>
              <a:rPr lang="en-US" sz="800" kern="1200" dirty="0" smtClean="0">
                <a:solidFill>
                  <a:schemeClr val="tx1"/>
                </a:solidFill>
                <a:latin typeface="Courier Prime" panose="02000409000000000000" pitchFamily="49" charset="0"/>
                <a:ea typeface="+mn-ea"/>
                <a:cs typeface="+mn-cs"/>
              </a:rPr>
              <a:t>     ADV</a:t>
            </a:r>
          </a:p>
          <a:p>
            <a:r>
              <a:rPr lang="en-US" sz="800" kern="1200" dirty="0" smtClean="0">
                <a:solidFill>
                  <a:schemeClr val="tx1"/>
                </a:solidFill>
                <a:latin typeface="Courier Prime" panose="02000409000000000000" pitchFamily="49" charset="0"/>
                <a:ea typeface="+mn-ea"/>
                <a:cs typeface="+mn-cs"/>
              </a:rPr>
              <a:t>               LEFT JOIN </a:t>
            </a:r>
            <a:r>
              <a:rPr lang="en-US" sz="800" kern="1200" dirty="0" err="1" smtClean="0">
                <a:solidFill>
                  <a:schemeClr val="tx1"/>
                </a:solidFill>
                <a:latin typeface="Courier Prime" panose="02000409000000000000" pitchFamily="49" charset="0"/>
                <a:ea typeface="+mn-ea"/>
                <a:cs typeface="+mn-cs"/>
              </a:rPr>
              <a:t>livedb.dbo.AdmDischarge</a:t>
            </a:r>
            <a:r>
              <a:rPr lang="en-US" sz="800" kern="1200" dirty="0" smtClean="0">
                <a:solidFill>
                  <a:schemeClr val="tx1"/>
                </a:solidFill>
                <a:latin typeface="Courier Prime" panose="02000409000000000000" pitchFamily="49" charset="0"/>
                <a:ea typeface="+mn-ea"/>
                <a:cs typeface="+mn-cs"/>
              </a:rPr>
              <a:t>  DIS ON ( </a:t>
            </a:r>
            <a:r>
              <a:rPr lang="en-US" sz="800" kern="1200" dirty="0" err="1" smtClean="0">
                <a:solidFill>
                  <a:schemeClr val="tx1"/>
                </a:solidFill>
                <a:latin typeface="Courier Prime" panose="02000409000000000000" pitchFamily="49" charset="0"/>
                <a:ea typeface="+mn-ea"/>
                <a:cs typeface="+mn-cs"/>
              </a:rPr>
              <a:t>DIS.VisitID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ADV.VisitID</a:t>
            </a:r>
            <a:r>
              <a:rPr lang="en-US" sz="800" kern="1200" dirty="0" smtClean="0">
                <a:solidFill>
                  <a:schemeClr val="tx1"/>
                </a:solidFill>
                <a:latin typeface="Courier Prime" panose="02000409000000000000" pitchFamily="49" charset="0"/>
                <a:ea typeface="+mn-ea"/>
                <a:cs typeface="+mn-cs"/>
              </a:rPr>
              <a:t>  AND </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DIS.SourceID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ADV.SourceID</a:t>
            </a:r>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LEFT JOIN </a:t>
            </a:r>
            <a:r>
              <a:rPr lang="en-US" sz="800" kern="1200" dirty="0" err="1" smtClean="0">
                <a:solidFill>
                  <a:schemeClr val="tx1"/>
                </a:solidFill>
                <a:latin typeface="Courier Prime" panose="02000409000000000000" pitchFamily="49" charset="0"/>
                <a:ea typeface="+mn-ea"/>
                <a:cs typeface="+mn-cs"/>
              </a:rPr>
              <a:t>livedb.dbo.AdmittingData</a:t>
            </a:r>
            <a:r>
              <a:rPr lang="en-US" sz="800" kern="1200" dirty="0" smtClean="0">
                <a:solidFill>
                  <a:schemeClr val="tx1"/>
                </a:solidFill>
                <a:latin typeface="Courier Prime" panose="02000409000000000000" pitchFamily="49" charset="0"/>
                <a:ea typeface="+mn-ea"/>
                <a:cs typeface="+mn-cs"/>
              </a:rPr>
              <a:t> ADM ON ( </a:t>
            </a:r>
            <a:r>
              <a:rPr lang="en-US" sz="800" kern="1200" dirty="0" err="1" smtClean="0">
                <a:solidFill>
                  <a:schemeClr val="tx1"/>
                </a:solidFill>
                <a:latin typeface="Courier Prime" panose="02000409000000000000" pitchFamily="49" charset="0"/>
                <a:ea typeface="+mn-ea"/>
                <a:cs typeface="+mn-cs"/>
              </a:rPr>
              <a:t>ADM.VisitID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ADV.VisitID</a:t>
            </a:r>
            <a:r>
              <a:rPr lang="en-US" sz="800" kern="1200" dirty="0" smtClean="0">
                <a:solidFill>
                  <a:schemeClr val="tx1"/>
                </a:solidFill>
                <a:latin typeface="Courier Prime" panose="02000409000000000000" pitchFamily="49" charset="0"/>
                <a:ea typeface="+mn-ea"/>
                <a:cs typeface="+mn-cs"/>
              </a:rPr>
              <a:t>  AND </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ADM.SourceID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ADV.SourceID</a:t>
            </a:r>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LEFT JOIN </a:t>
            </a:r>
            <a:r>
              <a:rPr lang="en-US" sz="800" kern="1200" dirty="0" err="1" smtClean="0">
                <a:solidFill>
                  <a:schemeClr val="tx1"/>
                </a:solidFill>
                <a:latin typeface="Courier Prime" panose="02000409000000000000" pitchFamily="49" charset="0"/>
                <a:ea typeface="+mn-ea"/>
                <a:cs typeface="+mn-cs"/>
              </a:rPr>
              <a:t>livedb.dbo.AdmVitalSigns</a:t>
            </a:r>
            <a:r>
              <a:rPr lang="en-US" sz="800" kern="1200" dirty="0" smtClean="0">
                <a:solidFill>
                  <a:schemeClr val="tx1"/>
                </a:solidFill>
                <a:latin typeface="Courier Prime" panose="02000409000000000000" pitchFamily="49" charset="0"/>
                <a:ea typeface="+mn-ea"/>
                <a:cs typeface="+mn-cs"/>
              </a:rPr>
              <a:t> AVS ON ( </a:t>
            </a:r>
            <a:r>
              <a:rPr lang="en-US" sz="800" kern="1200" dirty="0" err="1" smtClean="0">
                <a:solidFill>
                  <a:schemeClr val="tx1"/>
                </a:solidFill>
                <a:latin typeface="Courier Prime" panose="02000409000000000000" pitchFamily="49" charset="0"/>
                <a:ea typeface="+mn-ea"/>
                <a:cs typeface="+mn-cs"/>
              </a:rPr>
              <a:t>AVS.VisitID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ADV.VisitID</a:t>
            </a:r>
            <a:r>
              <a:rPr lang="en-US" sz="800" kern="1200" dirty="0" smtClean="0">
                <a:solidFill>
                  <a:schemeClr val="tx1"/>
                </a:solidFill>
                <a:latin typeface="Courier Prime" panose="02000409000000000000" pitchFamily="49" charset="0"/>
                <a:ea typeface="+mn-ea"/>
                <a:cs typeface="+mn-cs"/>
              </a:rPr>
              <a:t>  AND </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AVS.SourceID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ADV.SourceID</a:t>
            </a:r>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LEFT JOIN </a:t>
            </a:r>
            <a:r>
              <a:rPr lang="en-US" sz="800" kern="1200" dirty="0" err="1" smtClean="0">
                <a:solidFill>
                  <a:schemeClr val="tx1"/>
                </a:solidFill>
                <a:latin typeface="Courier Prime" panose="02000409000000000000" pitchFamily="49" charset="0"/>
                <a:ea typeface="+mn-ea"/>
                <a:cs typeface="+mn-cs"/>
              </a:rPr>
              <a:t>livedb.dbo.AbstractData</a:t>
            </a:r>
            <a:r>
              <a:rPr lang="en-US" sz="800" kern="1200" dirty="0" smtClean="0">
                <a:solidFill>
                  <a:schemeClr val="tx1"/>
                </a:solidFill>
                <a:latin typeface="Courier Prime" panose="02000409000000000000" pitchFamily="49" charset="0"/>
                <a:ea typeface="+mn-ea"/>
                <a:cs typeface="+mn-cs"/>
              </a:rPr>
              <a:t>  ASD ON ( </a:t>
            </a:r>
            <a:r>
              <a:rPr lang="en-US" sz="800" kern="1200" dirty="0" err="1" smtClean="0">
                <a:solidFill>
                  <a:schemeClr val="tx1"/>
                </a:solidFill>
                <a:latin typeface="Courier Prime" panose="02000409000000000000" pitchFamily="49" charset="0"/>
                <a:ea typeface="+mn-ea"/>
                <a:cs typeface="+mn-cs"/>
              </a:rPr>
              <a:t>ASD.VisitID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ADV.VisitID</a:t>
            </a:r>
            <a:r>
              <a:rPr lang="en-US" sz="800" kern="1200" dirty="0" smtClean="0">
                <a:solidFill>
                  <a:schemeClr val="tx1"/>
                </a:solidFill>
                <a:latin typeface="Courier Prime" panose="02000409000000000000" pitchFamily="49" charset="0"/>
                <a:ea typeface="+mn-ea"/>
                <a:cs typeface="+mn-cs"/>
              </a:rPr>
              <a:t>  AND </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ASD.SourceID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ADV.SourceID</a:t>
            </a:r>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LEFT JOIN </a:t>
            </a:r>
            <a:r>
              <a:rPr lang="en-US" sz="800" kern="1200" dirty="0" err="1" smtClean="0">
                <a:solidFill>
                  <a:schemeClr val="tx1"/>
                </a:solidFill>
                <a:latin typeface="Courier Prime" panose="02000409000000000000" pitchFamily="49" charset="0"/>
                <a:ea typeface="+mn-ea"/>
                <a:cs typeface="+mn-cs"/>
              </a:rPr>
              <a:t>livedb.dbo.AdmProviders</a:t>
            </a:r>
            <a:r>
              <a:rPr lang="en-US" sz="800" kern="1200" dirty="0" smtClean="0">
                <a:solidFill>
                  <a:schemeClr val="tx1"/>
                </a:solidFill>
                <a:latin typeface="Courier Prime" panose="02000409000000000000" pitchFamily="49" charset="0"/>
                <a:ea typeface="+mn-ea"/>
                <a:cs typeface="+mn-cs"/>
              </a:rPr>
              <a:t>  PRV ON ( </a:t>
            </a:r>
            <a:r>
              <a:rPr lang="en-US" sz="800" kern="1200" dirty="0" err="1" smtClean="0">
                <a:solidFill>
                  <a:schemeClr val="tx1"/>
                </a:solidFill>
                <a:latin typeface="Courier Prime" panose="02000409000000000000" pitchFamily="49" charset="0"/>
                <a:ea typeface="+mn-ea"/>
                <a:cs typeface="+mn-cs"/>
              </a:rPr>
              <a:t>PRV.VisitID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ADV.VisitID</a:t>
            </a:r>
            <a:r>
              <a:rPr lang="en-US" sz="800" kern="1200" dirty="0" smtClean="0">
                <a:solidFill>
                  <a:schemeClr val="tx1"/>
                </a:solidFill>
                <a:latin typeface="Courier Prime" panose="02000409000000000000" pitchFamily="49" charset="0"/>
                <a:ea typeface="+mn-ea"/>
                <a:cs typeface="+mn-cs"/>
              </a:rPr>
              <a:t>  AND </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PRV.SourceID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ADV.SourceID</a:t>
            </a:r>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LEFT JOIN </a:t>
            </a:r>
            <a:r>
              <a:rPr lang="en-US" sz="800" kern="1200" dirty="0" err="1" smtClean="0">
                <a:solidFill>
                  <a:schemeClr val="tx1"/>
                </a:solidFill>
                <a:latin typeface="Courier Prime" panose="02000409000000000000" pitchFamily="49" charset="0"/>
                <a:ea typeface="+mn-ea"/>
                <a:cs typeface="+mn-cs"/>
              </a:rPr>
              <a:t>livedb.dbo.DMisRace</a:t>
            </a:r>
            <a:r>
              <a:rPr lang="en-US" sz="800" kern="1200" dirty="0" smtClean="0">
                <a:solidFill>
                  <a:schemeClr val="tx1"/>
                </a:solidFill>
                <a:latin typeface="Courier Prime" panose="02000409000000000000" pitchFamily="49" charset="0"/>
                <a:ea typeface="+mn-ea"/>
                <a:cs typeface="+mn-cs"/>
              </a:rPr>
              <a:t>      RAC ON ( </a:t>
            </a:r>
            <a:r>
              <a:rPr lang="en-US" sz="800" kern="1200" dirty="0" err="1" smtClean="0">
                <a:solidFill>
                  <a:schemeClr val="tx1"/>
                </a:solidFill>
                <a:latin typeface="Courier Prime" panose="02000409000000000000" pitchFamily="49" charset="0"/>
                <a:ea typeface="+mn-ea"/>
                <a:cs typeface="+mn-cs"/>
              </a:rPr>
              <a:t>RAC.RaceID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ADV.RaceID</a:t>
            </a:r>
            <a:r>
              <a:rPr lang="en-US" sz="800" kern="1200" dirty="0" smtClean="0">
                <a:solidFill>
                  <a:schemeClr val="tx1"/>
                </a:solidFill>
                <a:latin typeface="Courier Prime" panose="02000409000000000000" pitchFamily="49" charset="0"/>
                <a:ea typeface="+mn-ea"/>
                <a:cs typeface="+mn-cs"/>
              </a:rPr>
              <a:t> AND </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RAC.SourceID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ADV.SourceID</a:t>
            </a:r>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LEFT JOIN </a:t>
            </a:r>
            <a:r>
              <a:rPr lang="en-US" sz="800" kern="1200" dirty="0" err="1" smtClean="0">
                <a:solidFill>
                  <a:schemeClr val="tx1"/>
                </a:solidFill>
                <a:latin typeface="Courier Prime" panose="02000409000000000000" pitchFamily="49" charset="0"/>
                <a:ea typeface="+mn-ea"/>
                <a:cs typeface="+mn-cs"/>
              </a:rPr>
              <a:t>livedb.dbo.DMisProvider</a:t>
            </a:r>
            <a:r>
              <a:rPr lang="en-US" sz="800" kern="1200" dirty="0" smtClean="0">
                <a:solidFill>
                  <a:schemeClr val="tx1"/>
                </a:solidFill>
                <a:latin typeface="Courier Prime" panose="02000409000000000000" pitchFamily="49" charset="0"/>
                <a:ea typeface="+mn-ea"/>
                <a:cs typeface="+mn-cs"/>
              </a:rPr>
              <a:t>  AMU ON ( </a:t>
            </a:r>
            <a:r>
              <a:rPr lang="en-US" sz="800" kern="1200" dirty="0" err="1" smtClean="0">
                <a:solidFill>
                  <a:schemeClr val="tx1"/>
                </a:solidFill>
                <a:latin typeface="Courier Prime" panose="02000409000000000000" pitchFamily="49" charset="0"/>
                <a:ea typeface="+mn-ea"/>
                <a:cs typeface="+mn-cs"/>
              </a:rPr>
              <a:t>AMU.ProviderID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PRV.AttendID</a:t>
            </a:r>
            <a:r>
              <a:rPr lang="en-US" sz="800" kern="1200" dirty="0" smtClean="0">
                <a:solidFill>
                  <a:schemeClr val="tx1"/>
                </a:solidFill>
                <a:latin typeface="Courier Prime" panose="02000409000000000000" pitchFamily="49" charset="0"/>
                <a:ea typeface="+mn-ea"/>
                <a:cs typeface="+mn-cs"/>
              </a:rPr>
              <a:t> AND </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AMU.SourceID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ADV.SourceID</a:t>
            </a:r>
            <a:r>
              <a:rPr lang="en-US" sz="800" kern="1200" dirty="0" smtClean="0">
                <a:solidFill>
                  <a:schemeClr val="tx1"/>
                </a:solidFill>
                <a:latin typeface="Courier Prime" panose="02000409000000000000" pitchFamily="49" charset="0"/>
                <a:ea typeface="+mn-ea"/>
                <a:cs typeface="+mn-cs"/>
              </a:rPr>
              <a:t> )</a:t>
            </a:r>
          </a:p>
          <a:p>
            <a:r>
              <a:rPr lang="en-US" sz="800" kern="1200" dirty="0" smtClean="0">
                <a:solidFill>
                  <a:schemeClr val="tx1"/>
                </a:solidFill>
                <a:latin typeface="Courier Prime" panose="02000409000000000000" pitchFamily="49" charset="0"/>
                <a:ea typeface="+mn-ea"/>
                <a:cs typeface="+mn-cs"/>
              </a:rPr>
              <a:t>         WHERE COALESCE(</a:t>
            </a:r>
            <a:r>
              <a:rPr lang="en-US" sz="800" kern="1200" dirty="0" err="1" smtClean="0">
                <a:solidFill>
                  <a:schemeClr val="tx1"/>
                </a:solidFill>
                <a:latin typeface="Courier Prime" panose="02000409000000000000" pitchFamily="49" charset="0"/>
                <a:ea typeface="+mn-ea"/>
                <a:cs typeface="+mn-cs"/>
              </a:rPr>
              <a:t>ADV.ServiceDateTime,ADM.AdmitDateTime,AVS.ArrivalDateTime</a:t>
            </a:r>
            <a:r>
              <a:rPr lang="en-US" sz="800" kern="1200" dirty="0" smtClean="0">
                <a:solidFill>
                  <a:schemeClr val="tx1"/>
                </a:solidFill>
                <a:latin typeface="Courier Prime" panose="02000409000000000000" pitchFamily="49" charset="0"/>
                <a:ea typeface="+mn-ea"/>
                <a:cs typeface="+mn-cs"/>
              </a:rPr>
              <a:t>) BETWEEN @</a:t>
            </a:r>
            <a:r>
              <a:rPr lang="en-US" sz="800" kern="1200" dirty="0" err="1" smtClean="0">
                <a:solidFill>
                  <a:schemeClr val="tx1"/>
                </a:solidFill>
                <a:latin typeface="Courier Prime" panose="02000409000000000000" pitchFamily="49" charset="0"/>
                <a:ea typeface="+mn-ea"/>
                <a:cs typeface="+mn-cs"/>
              </a:rPr>
              <a:t>dStartDate</a:t>
            </a:r>
            <a:r>
              <a:rPr lang="en-US" sz="800" kern="1200" dirty="0" smtClean="0">
                <a:solidFill>
                  <a:schemeClr val="tx1"/>
                </a:solidFill>
                <a:latin typeface="Courier Prime" panose="02000409000000000000" pitchFamily="49" charset="0"/>
                <a:ea typeface="+mn-ea"/>
                <a:cs typeface="+mn-cs"/>
              </a:rPr>
              <a:t> AND @</a:t>
            </a:r>
            <a:r>
              <a:rPr lang="en-US" sz="800" kern="1200" dirty="0" err="1" smtClean="0">
                <a:solidFill>
                  <a:schemeClr val="tx1"/>
                </a:solidFill>
                <a:latin typeface="Courier Prime" panose="02000409000000000000" pitchFamily="49" charset="0"/>
                <a:ea typeface="+mn-ea"/>
                <a:cs typeface="+mn-cs"/>
              </a:rPr>
              <a:t>dEndDate</a:t>
            </a:r>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AND</a:t>
            </a:r>
          </a:p>
          <a:p>
            <a:r>
              <a:rPr lang="en-US" sz="800" kern="1200" dirty="0" smtClean="0">
                <a:solidFill>
                  <a:schemeClr val="tx1"/>
                </a:solidFill>
                <a:latin typeface="Courier Prime" panose="02000409000000000000" pitchFamily="49" charset="0"/>
                <a:ea typeface="+mn-ea"/>
                <a:cs typeface="+mn-cs"/>
              </a:rPr>
              <a:t>               </a:t>
            </a:r>
            <a:r>
              <a:rPr lang="en-US" sz="800" kern="1200" dirty="0" err="1" smtClean="0">
                <a:solidFill>
                  <a:schemeClr val="tx1"/>
                </a:solidFill>
                <a:latin typeface="Courier Prime" panose="02000409000000000000" pitchFamily="49" charset="0"/>
                <a:ea typeface="+mn-ea"/>
                <a:cs typeface="+mn-cs"/>
              </a:rPr>
              <a:t>ADV.FacilityID</a:t>
            </a:r>
            <a:r>
              <a:rPr lang="en-US" sz="800" kern="1200" dirty="0" smtClean="0">
                <a:solidFill>
                  <a:schemeClr val="tx1"/>
                </a:solidFill>
                <a:latin typeface="Courier Prime" panose="02000409000000000000" pitchFamily="49" charset="0"/>
                <a:ea typeface="+mn-ea"/>
                <a:cs typeface="+mn-cs"/>
              </a:rPr>
              <a:t> = @</a:t>
            </a:r>
            <a:r>
              <a:rPr lang="en-US" sz="800" kern="1200" dirty="0" err="1" smtClean="0">
                <a:solidFill>
                  <a:schemeClr val="tx1"/>
                </a:solidFill>
                <a:latin typeface="Courier Prime" panose="02000409000000000000" pitchFamily="49" charset="0"/>
                <a:ea typeface="+mn-ea"/>
                <a:cs typeface="+mn-cs"/>
              </a:rPr>
              <a:t>cFacilityID</a:t>
            </a:r>
            <a:r>
              <a:rPr lang="en-US" sz="800" kern="1200" dirty="0" smtClean="0">
                <a:solidFill>
                  <a:schemeClr val="tx1"/>
                </a:solidFill>
                <a:latin typeface="Courier Prime" panose="02000409000000000000" pitchFamily="49" charset="0"/>
                <a:ea typeface="+mn-ea"/>
                <a:cs typeface="+mn-cs"/>
              </a:rPr>
              <a:t> ;</a:t>
            </a:r>
          </a:p>
          <a:p>
            <a:endParaRPr lang="en-US" sz="800" kern="1200" dirty="0" smtClean="0">
              <a:solidFill>
                <a:schemeClr val="tx1"/>
              </a:solidFill>
              <a:latin typeface="Courier Prime" panose="02000409000000000000" pitchFamily="49" charset="0"/>
              <a:ea typeface="+mn-ea"/>
              <a:cs typeface="+mn-cs"/>
            </a:endParaRPr>
          </a:p>
          <a:p>
            <a:r>
              <a:rPr lang="en-US" sz="800" kern="1200" dirty="0" smtClean="0">
                <a:solidFill>
                  <a:schemeClr val="tx1"/>
                </a:solidFill>
                <a:latin typeface="Courier Prime" panose="02000409000000000000" pitchFamily="49" charset="0"/>
                <a:ea typeface="+mn-ea"/>
                <a:cs typeface="+mn-cs"/>
              </a:rPr>
              <a:t>    END ;</a:t>
            </a:r>
          </a:p>
          <a:p>
            <a:endParaRPr lang="en-US" sz="8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48</a:t>
            </a:fld>
            <a:endParaRPr lang="en-US"/>
          </a:p>
        </p:txBody>
      </p:sp>
    </p:spTree>
    <p:extLst>
      <p:ext uri="{BB962C8B-B14F-4D97-AF65-F5344CB8AC3E}">
        <p14:creationId xmlns:p14="http://schemas.microsoft.com/office/powerpoint/2010/main" val="3641992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STUFF on MSDN: </a:t>
            </a:r>
            <a:r>
              <a:rPr lang="en-US" altLang="en-US" sz="1200" dirty="0" smtClean="0">
                <a:hlinkClick r:id="rId3"/>
              </a:rPr>
              <a:t>http://msdn.microsoft.com/en-us/library/ms188043.aspx</a:t>
            </a:r>
            <a:endParaRPr lang="en-US" altLang="en-US" sz="1200" dirty="0" smtClean="0"/>
          </a:p>
          <a:p>
            <a:r>
              <a:rPr lang="en-US" altLang="en-US" sz="1200" dirty="0" smtClean="0"/>
              <a:t>FOR XML PATH on MSDN: </a:t>
            </a:r>
            <a:r>
              <a:rPr lang="en-US" altLang="en-US" sz="1200" dirty="0" smtClean="0">
                <a:hlinkClick r:id="rId4"/>
              </a:rPr>
              <a:t>http://msdn.microsoft.com/en-us/library/ms190922.aspx</a:t>
            </a:r>
            <a:endParaRPr lang="en-US" altLang="en-US" sz="1200" dirty="0" smtClean="0"/>
          </a:p>
          <a:p>
            <a:r>
              <a:rPr lang="en-US" altLang="en-US" sz="1200" dirty="0" smtClean="0"/>
              <a:t>Examples: </a:t>
            </a:r>
            <a:r>
              <a:rPr lang="en-US" altLang="en-US" sz="1200" dirty="0" smtClean="0">
                <a:hlinkClick r:id="rId5"/>
              </a:rPr>
              <a:t>http://archive.msdn.microsoft.com/SQLExamples/Wiki/View.aspx?title=createacommadelimitedlist</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49</a:t>
            </a:fld>
            <a:endParaRPr lang="en-US"/>
          </a:p>
        </p:txBody>
      </p:sp>
    </p:spTree>
    <p:extLst>
      <p:ext uri="{BB962C8B-B14F-4D97-AF65-F5344CB8AC3E}">
        <p14:creationId xmlns:p14="http://schemas.microsoft.com/office/powerpoint/2010/main" val="1160636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50</a:t>
            </a:fld>
            <a:endParaRPr lang="en-US"/>
          </a:p>
        </p:txBody>
      </p:sp>
    </p:spTree>
    <p:extLst>
      <p:ext uri="{BB962C8B-B14F-4D97-AF65-F5344CB8AC3E}">
        <p14:creationId xmlns:p14="http://schemas.microsoft.com/office/powerpoint/2010/main" val="2829571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latin typeface="Courier Prime" panose="02000409000000000000" pitchFamily="49" charset="0"/>
            </a:endParaRPr>
          </a:p>
        </p:txBody>
      </p:sp>
      <p:sp>
        <p:nvSpPr>
          <p:cNvPr id="4" name="Slide Number Placeholder 3"/>
          <p:cNvSpPr>
            <a:spLocks noGrp="1"/>
          </p:cNvSpPr>
          <p:nvPr>
            <p:ph type="sldNum" sz="quarter" idx="10"/>
          </p:nvPr>
        </p:nvSpPr>
        <p:spPr/>
        <p:txBody>
          <a:bodyPr/>
          <a:lstStyle/>
          <a:p>
            <a:fld id="{A08410C1-4486-48E5-BB8F-709E95E61DA0}" type="slidenum">
              <a:rPr lang="en-US" smtClean="0"/>
              <a:t>51</a:t>
            </a:fld>
            <a:endParaRPr lang="en-US"/>
          </a:p>
        </p:txBody>
      </p:sp>
    </p:spTree>
    <p:extLst>
      <p:ext uri="{BB962C8B-B14F-4D97-AF65-F5344CB8AC3E}">
        <p14:creationId xmlns:p14="http://schemas.microsoft.com/office/powerpoint/2010/main" val="59511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The SELECT command: </a:t>
            </a:r>
            <a:r>
              <a:rPr lang="en-US" altLang="en-US" sz="1200" dirty="0" smtClean="0">
                <a:hlinkClick r:id="rId3"/>
              </a:rPr>
              <a:t>http://msdn.microsoft.com/en-us/library/ms189499.aspx</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16</a:t>
            </a:fld>
            <a:endParaRPr lang="en-US"/>
          </a:p>
        </p:txBody>
      </p:sp>
    </p:spTree>
    <p:extLst>
      <p:ext uri="{BB962C8B-B14F-4D97-AF65-F5344CB8AC3E}">
        <p14:creationId xmlns:p14="http://schemas.microsoft.com/office/powerpoint/2010/main" val="2980276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The </a:t>
            </a:r>
            <a:r>
              <a:rPr lang="en-US" altLang="en-US" sz="1200" b="1" dirty="0" smtClean="0"/>
              <a:t>WHERE</a:t>
            </a:r>
            <a:r>
              <a:rPr lang="en-US" altLang="en-US" sz="1200" dirty="0" smtClean="0"/>
              <a:t> clause of SELECT: </a:t>
            </a:r>
            <a:r>
              <a:rPr lang="en-US" altLang="en-US" sz="1200" dirty="0" smtClean="0">
                <a:hlinkClick r:id="rId3"/>
              </a:rPr>
              <a:t>http://msdn.microsoft.com/en-us/library/ms188047.aspx</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21</a:t>
            </a:fld>
            <a:endParaRPr lang="en-US"/>
          </a:p>
        </p:txBody>
      </p:sp>
    </p:spTree>
    <p:extLst>
      <p:ext uri="{BB962C8B-B14F-4D97-AF65-F5344CB8AC3E}">
        <p14:creationId xmlns:p14="http://schemas.microsoft.com/office/powerpoint/2010/main" val="148360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000000"/>
                </a:solidFill>
              </a:rPr>
              <a:t>Summary of logical operators: </a:t>
            </a:r>
            <a:r>
              <a:rPr lang="en-US" altLang="en-US" sz="1200" dirty="0" smtClean="0">
                <a:solidFill>
                  <a:srgbClr val="000000"/>
                </a:solidFill>
                <a:hlinkClick r:id="rId3"/>
              </a:rPr>
              <a:t>http://msdn.microsoft.com/en-us/library/ms189773</a:t>
            </a:r>
            <a:endParaRPr lang="en-US" altLang="en-US" sz="12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24</a:t>
            </a:fld>
            <a:endParaRPr lang="en-US"/>
          </a:p>
        </p:txBody>
      </p:sp>
    </p:spTree>
    <p:extLst>
      <p:ext uri="{BB962C8B-B14F-4D97-AF65-F5344CB8AC3E}">
        <p14:creationId xmlns:p14="http://schemas.microsoft.com/office/powerpoint/2010/main" val="196167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000000"/>
                </a:solidFill>
              </a:rPr>
              <a:t>The </a:t>
            </a:r>
            <a:r>
              <a:rPr lang="en-US" altLang="en-US" sz="1200" b="1" dirty="0" smtClean="0">
                <a:solidFill>
                  <a:srgbClr val="000000"/>
                </a:solidFill>
              </a:rPr>
              <a:t>IN</a:t>
            </a:r>
            <a:r>
              <a:rPr lang="en-US" altLang="en-US" sz="1200" dirty="0" smtClean="0">
                <a:solidFill>
                  <a:srgbClr val="000000"/>
                </a:solidFill>
              </a:rPr>
              <a:t> operator in WHERE: </a:t>
            </a:r>
            <a:r>
              <a:rPr lang="en-US" altLang="en-US" sz="1200" dirty="0" smtClean="0">
                <a:solidFill>
                  <a:srgbClr val="000000"/>
                </a:solidFill>
                <a:hlinkClick r:id="rId3"/>
              </a:rPr>
              <a:t>http://msdn.microsoft.com/en-us/library/ms177682.aspx</a:t>
            </a:r>
            <a:endParaRPr lang="en-US" altLang="en-US" sz="12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25</a:t>
            </a:fld>
            <a:endParaRPr lang="en-US"/>
          </a:p>
        </p:txBody>
      </p:sp>
    </p:spTree>
    <p:extLst>
      <p:ext uri="{BB962C8B-B14F-4D97-AF65-F5344CB8AC3E}">
        <p14:creationId xmlns:p14="http://schemas.microsoft.com/office/powerpoint/2010/main" val="392895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000000"/>
                </a:solidFill>
              </a:rPr>
              <a:t>The </a:t>
            </a:r>
            <a:r>
              <a:rPr lang="en-US" altLang="en-US" sz="1200" b="1" dirty="0" smtClean="0">
                <a:solidFill>
                  <a:srgbClr val="000000"/>
                </a:solidFill>
              </a:rPr>
              <a:t>EXISTS</a:t>
            </a:r>
            <a:r>
              <a:rPr lang="en-US" altLang="en-US" sz="1200" dirty="0" smtClean="0">
                <a:solidFill>
                  <a:srgbClr val="000000"/>
                </a:solidFill>
              </a:rPr>
              <a:t> operator: </a:t>
            </a:r>
            <a:r>
              <a:rPr lang="en-US" altLang="en-US" sz="1200" dirty="0" smtClean="0">
                <a:solidFill>
                  <a:srgbClr val="000000"/>
                </a:solidFill>
                <a:hlinkClick r:id="rId3"/>
              </a:rPr>
              <a:t>http://msdn.microsoft.com/en-us/library/ms188336.aspx</a:t>
            </a:r>
            <a:endParaRPr lang="en-US" altLang="en-US" sz="12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26</a:t>
            </a:fld>
            <a:endParaRPr lang="en-US"/>
          </a:p>
        </p:txBody>
      </p:sp>
    </p:spTree>
    <p:extLst>
      <p:ext uri="{BB962C8B-B14F-4D97-AF65-F5344CB8AC3E}">
        <p14:creationId xmlns:p14="http://schemas.microsoft.com/office/powerpoint/2010/main" val="2711435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GROUP BY on MSDN: </a:t>
            </a:r>
            <a:r>
              <a:rPr lang="en-US" altLang="en-US" sz="1200" dirty="0" smtClean="0">
                <a:hlinkClick r:id="rId3"/>
              </a:rPr>
              <a:t>http://msdn.microsoft.com/en-us/library/ms177673.aspx</a:t>
            </a:r>
            <a:endParaRPr lang="en-US" altLang="en-US" sz="1200" dirty="0" smtClean="0"/>
          </a:p>
          <a:p>
            <a:r>
              <a:rPr lang="en-US" altLang="en-US" sz="1200" dirty="0" smtClean="0"/>
              <a:t>HAVING on MSDN: </a:t>
            </a:r>
            <a:r>
              <a:rPr lang="en-US" altLang="en-US" sz="1200" dirty="0" smtClean="0">
                <a:hlinkClick r:id="rId4"/>
              </a:rPr>
              <a:t>http://msdn.microsoft.com/en-us/library/ms180199(v=sql.105)</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29</a:t>
            </a:fld>
            <a:endParaRPr lang="en-US"/>
          </a:p>
        </p:txBody>
      </p:sp>
    </p:spTree>
    <p:extLst>
      <p:ext uri="{BB962C8B-B14F-4D97-AF65-F5344CB8AC3E}">
        <p14:creationId xmlns:p14="http://schemas.microsoft.com/office/powerpoint/2010/main" val="148243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Dates and Times in SQL Server: </a:t>
            </a:r>
            <a:r>
              <a:rPr lang="en-US" altLang="en-US" sz="1200" dirty="0" smtClean="0">
                <a:hlinkClick r:id="rId3"/>
              </a:rPr>
              <a:t>http://msdn.microsoft.com/en-us/library/ff848733</a:t>
            </a:r>
            <a:endParaRPr lang="en-US" altLang="en-US" sz="1200" dirty="0" smtClean="0"/>
          </a:p>
          <a:p>
            <a:r>
              <a:rPr lang="en-US" altLang="en-US" sz="1200" dirty="0" smtClean="0"/>
              <a:t>CAST and CONVERT on MSDN: </a:t>
            </a:r>
            <a:r>
              <a:rPr lang="en-US" altLang="en-US" sz="1200" dirty="0" smtClean="0">
                <a:hlinkClick r:id="rId4"/>
              </a:rPr>
              <a:t>http://msdn.microsoft.com/en-us/library/ms187928.aspx</a:t>
            </a:r>
            <a:endParaRPr lang="en-US" altLang="en-US" sz="1200" dirty="0" smtClean="0"/>
          </a:p>
          <a:p>
            <a:r>
              <a:rPr lang="en-US" altLang="en-US" sz="1200" dirty="0" smtClean="0"/>
              <a:t>TRY_CONVERT and TRY_CAST on MSDN: </a:t>
            </a:r>
            <a:r>
              <a:rPr lang="en-US" altLang="en-US" sz="1200" dirty="0" smtClean="0">
                <a:hlinkClick r:id="rId5"/>
              </a:rPr>
              <a:t>http://msdn.microsoft.com/en-us/library/hh230993</a:t>
            </a:r>
            <a:r>
              <a:rPr lang="en-US" altLang="en-US" sz="1200" dirty="0" smtClean="0"/>
              <a:t> and</a:t>
            </a:r>
          </a:p>
          <a:p>
            <a:r>
              <a:rPr lang="en-US" altLang="en-US" sz="1200" dirty="0" smtClean="0"/>
              <a:t>                                                                        </a:t>
            </a:r>
            <a:r>
              <a:rPr lang="en-US" altLang="en-US" sz="1200" dirty="0" smtClean="0">
                <a:hlinkClick r:id="rId6"/>
              </a:rPr>
              <a:t>http://msdn.microsoft.com/en-us/library/hh974669</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30</a:t>
            </a:fld>
            <a:endParaRPr lang="en-US"/>
          </a:p>
        </p:txBody>
      </p:sp>
    </p:spTree>
    <p:extLst>
      <p:ext uri="{BB962C8B-B14F-4D97-AF65-F5344CB8AC3E}">
        <p14:creationId xmlns:p14="http://schemas.microsoft.com/office/powerpoint/2010/main" val="172282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Summary of the kinds of JOINs: </a:t>
            </a:r>
            <a:r>
              <a:rPr lang="en-US" altLang="en-US" sz="1200" dirty="0" smtClean="0">
                <a:hlinkClick r:id="rId3"/>
              </a:rPr>
              <a:t>http://sqlserverplanet.com/tsql/join-types</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A08410C1-4486-48E5-BB8F-709E95E61DA0}" type="slidenum">
              <a:rPr lang="en-US" smtClean="0"/>
              <a:t>32</a:t>
            </a:fld>
            <a:endParaRPr lang="en-US"/>
          </a:p>
        </p:txBody>
      </p:sp>
    </p:spTree>
    <p:extLst>
      <p:ext uri="{BB962C8B-B14F-4D97-AF65-F5344CB8AC3E}">
        <p14:creationId xmlns:p14="http://schemas.microsoft.com/office/powerpoint/2010/main" val="3660018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17194" y="3436771"/>
            <a:ext cx="5203846" cy="1403126"/>
          </a:xfrm>
        </p:spPr>
        <p:txBody>
          <a:bodyPr anchor="t" anchorCtr="0">
            <a:noAutofit/>
          </a:bodyPr>
          <a:lstStyle>
            <a:lvl1pPr algn="l">
              <a:defRPr sz="3200" b="0" i="0">
                <a:latin typeface="Verdana"/>
                <a:cs typeface="Verdana"/>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117194" y="4942349"/>
            <a:ext cx="4582180" cy="385978"/>
          </a:xfrm>
        </p:spPr>
        <p:txBody>
          <a:bodyPr anchor="t" anchorCtr="0">
            <a:normAutofit/>
          </a:bodyPr>
          <a:lstStyle>
            <a:lvl1pPr marL="0" indent="0" algn="l">
              <a:buNone/>
              <a:defRPr sz="1200" b="0" i="0" baseline="0">
                <a:solidFill>
                  <a:schemeClr val="tx2"/>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Presented By:</a:t>
            </a:r>
          </a:p>
        </p:txBody>
      </p:sp>
      <p:sp>
        <p:nvSpPr>
          <p:cNvPr id="4" name="Date Placeholder 3"/>
          <p:cNvSpPr>
            <a:spLocks noGrp="1"/>
          </p:cNvSpPr>
          <p:nvPr>
            <p:ph type="dt" sz="half" idx="10"/>
          </p:nvPr>
        </p:nvSpPr>
        <p:spPr/>
        <p:txBody>
          <a:bodyPr/>
          <a:lstStyle>
            <a:lvl1pPr>
              <a:defRPr b="0" i="0">
                <a:latin typeface="Verdana"/>
                <a:cs typeface="Verdana"/>
              </a:defRPr>
            </a:lvl1pPr>
          </a:lstStyle>
          <a:p>
            <a:fld id="{3F150D65-C64D-44FB-9152-4CC2DE0C9198}" type="datetime1">
              <a:rPr lang="en-US" smtClean="0"/>
              <a:pPr/>
              <a:t>5/8/2015</a:t>
            </a:fld>
            <a:endParaRPr lang="en-US"/>
          </a:p>
        </p:txBody>
      </p:sp>
      <p:sp>
        <p:nvSpPr>
          <p:cNvPr id="5" name="Footer Placeholder 4"/>
          <p:cNvSpPr>
            <a:spLocks noGrp="1"/>
          </p:cNvSpPr>
          <p:nvPr>
            <p:ph type="ftr" sz="quarter" idx="11"/>
          </p:nvPr>
        </p:nvSpPr>
        <p:spPr/>
        <p:txBody>
          <a:bodyPr/>
          <a:lstStyle>
            <a:lvl1pPr>
              <a:defRPr b="0" i="0">
                <a:latin typeface="Verdana"/>
                <a:cs typeface="Verdana"/>
              </a:defRPr>
            </a:lvl1p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0"/>
            <a:ext cx="7543800" cy="2610880"/>
          </a:xfrm>
          <a:prstGeom prst="rect">
            <a:avLst/>
          </a:prstGeom>
          <a:solidFill>
            <a:srgbClr val="094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txBox="1">
            <a:spLocks/>
          </p:cNvSpPr>
          <p:nvPr userDrawn="1"/>
        </p:nvSpPr>
        <p:spPr>
          <a:xfrm>
            <a:off x="3117194" y="5307727"/>
            <a:ext cx="4582180" cy="668879"/>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sz="1400" b="0" i="0" kern="1200" baseline="0">
                <a:solidFill>
                  <a:schemeClr val="tx2"/>
                </a:solidFill>
                <a:latin typeface="Verdana"/>
                <a:ea typeface="+mn-ea"/>
                <a:cs typeface="Verdana"/>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endParaRPr lang="en-US" dirty="0"/>
          </a:p>
        </p:txBody>
      </p:sp>
      <p:pic>
        <p:nvPicPr>
          <p:cNvPr id="7" name="Picture 6" descr="Iatric_Logo.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44891" y="4916693"/>
            <a:ext cx="1524000" cy="65836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6781800" cy="1164837"/>
          </a:xfrm>
        </p:spPr>
        <p:txBody>
          <a:bodyPr anchor="t" anchorCtr="0">
            <a:normAutofit/>
          </a:bodyPr>
          <a:lstStyle>
            <a:lvl1pPr>
              <a:defRPr sz="2800" b="0" i="0">
                <a:latin typeface="Verdana"/>
                <a:cs typeface="Verdana"/>
              </a:defRPr>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b="0" i="0">
                <a:latin typeface="Verdana"/>
                <a:cs typeface="Verdana"/>
              </a:defRPr>
            </a:lvl1pPr>
          </a:lstStyle>
          <a:p>
            <a:fld id="{0FFE64A4-35FB-42B6-9183-2C0CE0E36649}" type="datetime1">
              <a:rPr lang="en-US" smtClean="0"/>
              <a:pPr/>
              <a:t>5/8/2015</a:t>
            </a:fld>
            <a:endParaRPr lang="en-US"/>
          </a:p>
        </p:txBody>
      </p:sp>
      <p:sp>
        <p:nvSpPr>
          <p:cNvPr id="5" name="Footer Placeholder 4"/>
          <p:cNvSpPr>
            <a:spLocks noGrp="1"/>
          </p:cNvSpPr>
          <p:nvPr>
            <p:ph type="ftr" sz="quarter" idx="11"/>
          </p:nvPr>
        </p:nvSpPr>
        <p:spPr/>
        <p:txBody>
          <a:bodyPr/>
          <a:lstStyle>
            <a:lvl1pPr>
              <a:defRPr b="0" i="0">
                <a:latin typeface="Verdana"/>
                <a:cs typeface="Verdana"/>
              </a:defRPr>
            </a:lvl1pPr>
          </a:lstStyle>
          <a:p>
            <a:endParaRPr lang="en-US"/>
          </a:p>
        </p:txBody>
      </p:sp>
      <p:sp>
        <p:nvSpPr>
          <p:cNvPr id="6" name="Slide Number Placeholder 5"/>
          <p:cNvSpPr>
            <a:spLocks noGrp="1"/>
          </p:cNvSpPr>
          <p:nvPr>
            <p:ph type="sldNum" sz="quarter" idx="12"/>
          </p:nvPr>
        </p:nvSpPr>
        <p:spPr/>
        <p:txBody>
          <a:bodyPr/>
          <a:lstStyle>
            <a:lvl1pPr>
              <a:defRPr sz="1400" b="0" i="0">
                <a:latin typeface="Verdana"/>
                <a:cs typeface="Verdana"/>
              </a:defRPr>
            </a:lvl1pPr>
          </a:lstStyle>
          <a:p>
            <a:fld id="{BFEBEB0A-9E3D-4B14-9782-E2AE3DA60D96}" type="slidenum">
              <a:rPr lang="en-US" smtClean="0"/>
              <a:pPr/>
              <a:t>‹#›</a:t>
            </a:fld>
            <a:endParaRPr lang="en-US"/>
          </a:p>
        </p:txBody>
      </p:sp>
      <p:sp>
        <p:nvSpPr>
          <p:cNvPr id="12" name="Text Placeholder 2"/>
          <p:cNvSpPr>
            <a:spLocks noGrp="1"/>
          </p:cNvSpPr>
          <p:nvPr>
            <p:ph idx="1"/>
          </p:nvPr>
        </p:nvSpPr>
        <p:spPr>
          <a:xfrm>
            <a:off x="761999" y="1678422"/>
            <a:ext cx="7543801" cy="2893577"/>
          </a:xfrm>
          <a:prstGeom prst="rect">
            <a:avLst/>
          </a:prstGeom>
        </p:spPr>
        <p:txBody>
          <a:bodyPr vert="horz" lIns="91440" tIns="45720" rIns="91440" bIns="45720" rtlCol="0" anchor="t" anchorCtr="0">
            <a:noAutofit/>
          </a:bodyPr>
          <a:lstStyle>
            <a:lvl1pPr marL="0" indent="0">
              <a:spcBef>
                <a:spcPts val="600"/>
              </a:spcBef>
              <a:buFontTx/>
              <a:buNone/>
              <a:defRPr>
                <a:latin typeface="Verdana"/>
              </a:defRPr>
            </a:lvl1pPr>
            <a:lvl2pPr>
              <a:spcBef>
                <a:spcPts val="600"/>
              </a:spcBef>
              <a:defRPr>
                <a:latin typeface="Verdana"/>
              </a:defRPr>
            </a:lvl2pPr>
            <a:lvl3pPr>
              <a:spcBef>
                <a:spcPts val="600"/>
              </a:spcBef>
              <a:defRPr>
                <a:latin typeface="Verdana"/>
              </a:defRPr>
            </a:lvl3pPr>
            <a:lvl4pPr>
              <a:spcBef>
                <a:spcPts val="600"/>
              </a:spcBef>
              <a:defRPr>
                <a:latin typeface="Verdana"/>
              </a:defRPr>
            </a:lvl4pPr>
            <a:lvl5pPr>
              <a:spcBef>
                <a:spcPts val="600"/>
              </a:spcBef>
              <a:defRPr>
                <a:latin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5/8/2015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999" y="6574123"/>
            <a:ext cx="7543800" cy="27432"/>
          </a:xfrm>
          <a:prstGeom prst="rect">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76451" y="4942348"/>
            <a:ext cx="4922923" cy="1043923"/>
          </a:xfrm>
        </p:spPr>
        <p:txBody>
          <a:bodyPr>
            <a:normAutofit/>
          </a:bodyPr>
          <a:lstStyle/>
          <a:p>
            <a:r>
              <a:rPr lang="en-US" dirty="0"/>
              <a:t>Presented By</a:t>
            </a:r>
            <a:r>
              <a:rPr lang="en-US" dirty="0" smtClean="0"/>
              <a:t>:</a:t>
            </a:r>
          </a:p>
          <a:p>
            <a:endParaRPr lang="en-US" dirty="0"/>
          </a:p>
          <a:p>
            <a:r>
              <a:rPr lang="en-US" dirty="0" smtClean="0"/>
              <a:t>Myles Britten</a:t>
            </a:r>
          </a:p>
          <a:p>
            <a:r>
              <a:rPr lang="en-US" dirty="0" smtClean="0"/>
              <a:t>5/26/2015</a:t>
            </a:r>
            <a:endParaRPr lang="en-US" dirty="0"/>
          </a:p>
        </p:txBody>
      </p:sp>
      <p:sp>
        <p:nvSpPr>
          <p:cNvPr id="2" name="Title 1"/>
          <p:cNvSpPr>
            <a:spLocks noGrp="1"/>
          </p:cNvSpPr>
          <p:nvPr>
            <p:ph type="ctrTitle"/>
          </p:nvPr>
        </p:nvSpPr>
        <p:spPr>
          <a:xfrm>
            <a:off x="2635135" y="3436771"/>
            <a:ext cx="5685905" cy="1403126"/>
          </a:xfrm>
        </p:spPr>
        <p:txBody>
          <a:bodyPr/>
          <a:lstStyle/>
          <a:p>
            <a:r>
              <a:rPr lang="en-US" sz="3200" dirty="0" smtClean="0">
                <a:solidFill>
                  <a:schemeClr val="tx1"/>
                </a:solidFill>
                <a:latin typeface="Verdana"/>
                <a:cs typeface="Verdana"/>
              </a:rPr>
              <a:t>Meditech Data Repository:</a:t>
            </a:r>
            <a:br>
              <a:rPr lang="en-US" sz="3200" dirty="0" smtClean="0">
                <a:solidFill>
                  <a:schemeClr val="tx1"/>
                </a:solidFill>
                <a:latin typeface="Verdana"/>
                <a:cs typeface="Verdana"/>
              </a:rPr>
            </a:br>
            <a:r>
              <a:rPr lang="en-US" sz="2400" dirty="0" smtClean="0">
                <a:solidFill>
                  <a:schemeClr val="tx1"/>
                </a:solidFill>
              </a:rPr>
              <a:t>What is it, and how do I use it?</a:t>
            </a:r>
            <a:br>
              <a:rPr lang="en-US" sz="2400" dirty="0" smtClean="0">
                <a:solidFill>
                  <a:schemeClr val="tx1"/>
                </a:solidFill>
              </a:rPr>
            </a:br>
            <a:r>
              <a:rPr lang="en-US" sz="2400" dirty="0" smtClean="0">
                <a:solidFill>
                  <a:schemeClr val="tx1"/>
                </a:solidFill>
              </a:rPr>
              <a:t>Part 1 (SQL)</a:t>
            </a:r>
            <a:endParaRPr lang="en-US" sz="2400" dirty="0">
              <a:solidFill>
                <a:schemeClr val="tx1"/>
              </a:solidFill>
            </a:endParaRPr>
          </a:p>
        </p:txBody>
      </p:sp>
      <p:pic>
        <p:nvPicPr>
          <p:cNvPr id="5" name="Picture 1" descr="RWS image.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9463" y="14288"/>
            <a:ext cx="7529512"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927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Object Types</a:t>
            </a:r>
            <a:r>
              <a:rPr lang="en-US" dirty="0"/>
              <a:t/>
            </a:r>
            <a:br>
              <a:rPr lang="en-US" dirty="0"/>
            </a:br>
            <a:r>
              <a:rPr lang="en-US" sz="2000" dirty="0" smtClean="0"/>
              <a:t>Table</a:t>
            </a:r>
            <a:endParaRPr lang="en-US" sz="2000" dirty="0"/>
          </a:p>
        </p:txBody>
      </p:sp>
      <p:sp>
        <p:nvSpPr>
          <p:cNvPr id="5" name="Text Placeholder 2"/>
          <p:cNvSpPr>
            <a:spLocks noGrp="1"/>
          </p:cNvSpPr>
          <p:nvPr>
            <p:ph idx="1"/>
          </p:nvPr>
        </p:nvSpPr>
        <p:spPr>
          <a:xfrm>
            <a:off x="761999" y="1546964"/>
            <a:ext cx="7437268" cy="167006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2000" dirty="0" smtClean="0">
                <a:latin typeface="Verdana"/>
              </a:rPr>
              <a:t>Tables are used to house data that is stored as rows of column data.</a:t>
            </a:r>
          </a:p>
          <a:p>
            <a:endParaRPr lang="en-US" sz="1200" dirty="0" smtClean="0">
              <a:latin typeface="Verdana"/>
            </a:endParaRPr>
          </a:p>
          <a:p>
            <a:r>
              <a:rPr lang="en-US" sz="2000" dirty="0" smtClean="0">
                <a:latin typeface="Verdana"/>
              </a:rPr>
              <a:t>The example below is displaying a listing of the records (rows) from the MIS Location dictionary table.</a:t>
            </a: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61310" y="3251509"/>
            <a:ext cx="4410940" cy="3259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724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Object Types</a:t>
            </a:r>
            <a:r>
              <a:rPr lang="en-US" dirty="0"/>
              <a:t/>
            </a:r>
            <a:br>
              <a:rPr lang="en-US" dirty="0"/>
            </a:br>
            <a:r>
              <a:rPr lang="en-US" sz="2000" dirty="0" smtClean="0"/>
              <a:t>View</a:t>
            </a:r>
            <a:endParaRPr lang="en-US" sz="2000" dirty="0"/>
          </a:p>
        </p:txBody>
      </p:sp>
      <p:sp>
        <p:nvSpPr>
          <p:cNvPr id="5" name="Text Placeholder 2"/>
          <p:cNvSpPr>
            <a:spLocks noGrp="1"/>
          </p:cNvSpPr>
          <p:nvPr>
            <p:ph idx="1"/>
          </p:nvPr>
        </p:nvSpPr>
        <p:spPr>
          <a:xfrm>
            <a:off x="761999" y="1546964"/>
            <a:ext cx="7437268" cy="261771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2000" dirty="0" smtClean="0">
                <a:latin typeface="Verdana"/>
              </a:rPr>
              <a:t>A view can be thought of as either a virtual table or stored query.  The data accessible through a view is not stored in the database as a distinct object.  Instead, it is stored in the database </a:t>
            </a:r>
            <a:r>
              <a:rPr lang="en-US" sz="2000" dirty="0" smtClean="0">
                <a:latin typeface="Verdana"/>
              </a:rPr>
              <a:t>as </a:t>
            </a:r>
            <a:r>
              <a:rPr lang="en-US" sz="2000" dirty="0" smtClean="0">
                <a:latin typeface="Verdana"/>
              </a:rPr>
              <a:t>a SELECT statement.  The result set of the SELECT statement forms the virtual table returned by the view.  A user can use this virtual table by referencing the view name in SQL statements the same way a table is referenced.</a:t>
            </a:r>
          </a:p>
        </p:txBody>
      </p:sp>
    </p:spTree>
    <p:extLst>
      <p:ext uri="{BB962C8B-B14F-4D97-AF65-F5344CB8AC3E}">
        <p14:creationId xmlns:p14="http://schemas.microsoft.com/office/powerpoint/2010/main" val="1838545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Object Types</a:t>
            </a:r>
            <a:r>
              <a:rPr lang="en-US" dirty="0"/>
              <a:t/>
            </a:r>
            <a:br>
              <a:rPr lang="en-US" dirty="0"/>
            </a:br>
            <a:r>
              <a:rPr lang="en-US" sz="2000" dirty="0" smtClean="0"/>
              <a:t>Functions</a:t>
            </a:r>
            <a:endParaRPr lang="en-US" sz="2000" dirty="0"/>
          </a:p>
        </p:txBody>
      </p:sp>
      <p:sp>
        <p:nvSpPr>
          <p:cNvPr id="5" name="Text Placeholder 2"/>
          <p:cNvSpPr>
            <a:spLocks noGrp="1"/>
          </p:cNvSpPr>
          <p:nvPr>
            <p:ph idx="1"/>
          </p:nvPr>
        </p:nvSpPr>
        <p:spPr>
          <a:xfrm>
            <a:off x="761999" y="1546964"/>
            <a:ext cx="7437268" cy="499515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2000" dirty="0" smtClean="0">
                <a:latin typeface="Verdana"/>
              </a:rPr>
              <a:t>A function is a stored program that can be passed parameters and return a value.</a:t>
            </a:r>
          </a:p>
          <a:p>
            <a:pPr lvl="0">
              <a:spcBef>
                <a:spcPts val="600"/>
              </a:spcBef>
            </a:pPr>
            <a:endParaRPr lang="en-US" sz="2000" dirty="0"/>
          </a:p>
          <a:p>
            <a:pPr lvl="0">
              <a:spcBef>
                <a:spcPts val="600"/>
              </a:spcBef>
            </a:pPr>
            <a:r>
              <a:rPr lang="en-US" sz="2000" dirty="0" smtClean="0"/>
              <a:t>Function Types</a:t>
            </a:r>
          </a:p>
          <a:p>
            <a:pPr marL="342900" lvl="0" indent="-342900">
              <a:spcBef>
                <a:spcPts val="600"/>
              </a:spcBef>
              <a:buFont typeface="Arial" panose="020B0604020202020204" pitchFamily="34" charset="0"/>
              <a:buChar char="•"/>
            </a:pPr>
            <a:r>
              <a:rPr lang="en-US" sz="1800" dirty="0" smtClean="0"/>
              <a:t>Table-valued </a:t>
            </a:r>
          </a:p>
          <a:p>
            <a:pPr marL="320040" lvl="1" indent="0">
              <a:buNone/>
            </a:pPr>
            <a:r>
              <a:rPr lang="en-US" sz="1400" dirty="0" smtClean="0"/>
              <a:t>User defined function that returns a table variable as a result of the actions performed by the function.</a:t>
            </a:r>
          </a:p>
          <a:p>
            <a:pPr marL="342900" lvl="0" indent="-342900">
              <a:spcBef>
                <a:spcPts val="600"/>
              </a:spcBef>
              <a:buFont typeface="Arial" panose="020B0604020202020204" pitchFamily="34" charset="0"/>
              <a:buChar char="•"/>
            </a:pPr>
            <a:r>
              <a:rPr lang="en-US" sz="1800" dirty="0" smtClean="0"/>
              <a:t>Scalar-valued</a:t>
            </a:r>
          </a:p>
          <a:p>
            <a:pPr marL="320040" lvl="1" indent="0">
              <a:buNone/>
            </a:pPr>
            <a:r>
              <a:rPr lang="en-US" sz="1400" dirty="0" smtClean="0"/>
              <a:t>User defined function that returns a single value as a result of the actions performed by the function.</a:t>
            </a:r>
          </a:p>
          <a:p>
            <a:pPr marL="342900" lvl="0" indent="-342900">
              <a:spcBef>
                <a:spcPts val="600"/>
              </a:spcBef>
              <a:buFont typeface="Arial" panose="020B0604020202020204" pitchFamily="34" charset="0"/>
              <a:buChar char="•"/>
            </a:pPr>
            <a:r>
              <a:rPr lang="en-US" sz="1800" dirty="0" smtClean="0"/>
              <a:t>Aggregate</a:t>
            </a:r>
          </a:p>
          <a:p>
            <a:pPr marL="320040" lvl="1" indent="0">
              <a:buNone/>
            </a:pPr>
            <a:r>
              <a:rPr lang="en-US" sz="1400" dirty="0" smtClean="0"/>
              <a:t>System defined function that </a:t>
            </a:r>
            <a:r>
              <a:rPr lang="en-US" sz="1400" dirty="0" smtClean="0"/>
              <a:t>operates </a:t>
            </a:r>
            <a:r>
              <a:rPr lang="en-US" sz="1400" dirty="0" smtClean="0"/>
              <a:t>on a collection of values and returns a single value (ex. MAX(), MIN(), …). </a:t>
            </a:r>
          </a:p>
          <a:p>
            <a:pPr marL="342900" lvl="0" indent="-342900">
              <a:spcBef>
                <a:spcPts val="600"/>
              </a:spcBef>
              <a:buFont typeface="Arial" panose="020B0604020202020204" pitchFamily="34" charset="0"/>
              <a:buChar char="•"/>
            </a:pPr>
            <a:r>
              <a:rPr lang="en-US" sz="1800" dirty="0" smtClean="0"/>
              <a:t>System</a:t>
            </a:r>
          </a:p>
          <a:p>
            <a:pPr marL="320040" lvl="1" indent="0">
              <a:buNone/>
            </a:pPr>
            <a:r>
              <a:rPr lang="en-US" sz="1400" dirty="0" smtClean="0"/>
              <a:t>System defined function that </a:t>
            </a:r>
            <a:r>
              <a:rPr lang="en-US" sz="1400" dirty="0" smtClean="0"/>
              <a:t>operates </a:t>
            </a:r>
            <a:r>
              <a:rPr lang="en-US" sz="1400" dirty="0" smtClean="0"/>
              <a:t>on a single value and returns a single value (ex. UPPER(), LTRIM(), …).</a:t>
            </a:r>
          </a:p>
        </p:txBody>
      </p:sp>
    </p:spTree>
    <p:extLst>
      <p:ext uri="{BB962C8B-B14F-4D97-AF65-F5344CB8AC3E}">
        <p14:creationId xmlns:p14="http://schemas.microsoft.com/office/powerpoint/2010/main" val="2148588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Object Types</a:t>
            </a:r>
            <a:r>
              <a:rPr lang="en-US" dirty="0"/>
              <a:t/>
            </a:r>
            <a:br>
              <a:rPr lang="en-US" dirty="0"/>
            </a:br>
            <a:r>
              <a:rPr lang="en-US" sz="2000" dirty="0" smtClean="0"/>
              <a:t>Stored Procedures</a:t>
            </a:r>
            <a:endParaRPr lang="en-US" sz="2000" dirty="0"/>
          </a:p>
        </p:txBody>
      </p:sp>
      <p:sp>
        <p:nvSpPr>
          <p:cNvPr id="5" name="Text Placeholder 2"/>
          <p:cNvSpPr>
            <a:spLocks noGrp="1"/>
          </p:cNvSpPr>
          <p:nvPr>
            <p:ph idx="1"/>
          </p:nvPr>
        </p:nvSpPr>
        <p:spPr>
          <a:xfrm>
            <a:off x="761999" y="1546964"/>
            <a:ext cx="7437268" cy="499515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2000" dirty="0" smtClean="0">
                <a:latin typeface="Verdana"/>
              </a:rPr>
              <a:t>A stored procedure is a group of SQL statements compiled </a:t>
            </a:r>
            <a:r>
              <a:rPr lang="en-US" sz="2000" dirty="0" smtClean="0"/>
              <a:t>into a single execution plan.</a:t>
            </a:r>
            <a:endParaRPr lang="en-US" sz="2000" dirty="0" smtClean="0">
              <a:latin typeface="Verdana"/>
            </a:endParaRPr>
          </a:p>
          <a:p>
            <a:pPr lvl="0">
              <a:spcBef>
                <a:spcPts val="600"/>
              </a:spcBef>
            </a:pPr>
            <a:endParaRPr lang="en-US" sz="2000" dirty="0"/>
          </a:p>
          <a:p>
            <a:pPr lvl="0">
              <a:spcBef>
                <a:spcPts val="600"/>
              </a:spcBef>
            </a:pPr>
            <a:r>
              <a:rPr lang="en-US" sz="2000" dirty="0" smtClean="0"/>
              <a:t>Returns data in four ways</a:t>
            </a:r>
          </a:p>
          <a:p>
            <a:pPr marL="342900" lvl="0" indent="-342900">
              <a:spcBef>
                <a:spcPts val="600"/>
              </a:spcBef>
              <a:buFont typeface="Arial" panose="020B0604020202020204" pitchFamily="34" charset="0"/>
              <a:buChar char="•"/>
            </a:pPr>
            <a:r>
              <a:rPr lang="en-US" sz="1800" dirty="0" smtClean="0"/>
              <a:t>Output parameters, which can </a:t>
            </a:r>
            <a:r>
              <a:rPr lang="en-US" sz="1800" dirty="0" smtClean="0"/>
              <a:t>return wither </a:t>
            </a:r>
            <a:r>
              <a:rPr lang="en-US" sz="1800" dirty="0" smtClean="0"/>
              <a:t>data (such as an integer or character value) or a cursor variable (cursors are result sets that can be retrieved one row at a time).</a:t>
            </a:r>
          </a:p>
          <a:p>
            <a:pPr marL="342900" lvl="0" indent="-342900">
              <a:spcBef>
                <a:spcPts val="600"/>
              </a:spcBef>
              <a:buFont typeface="Arial" panose="020B0604020202020204" pitchFamily="34" charset="0"/>
              <a:buChar char="•"/>
            </a:pPr>
            <a:r>
              <a:rPr lang="en-US" sz="1800" dirty="0" smtClean="0"/>
              <a:t>Return codes, which are always an integer value</a:t>
            </a:r>
            <a:endParaRPr lang="en-US" sz="1400" dirty="0" smtClean="0"/>
          </a:p>
          <a:p>
            <a:pPr marL="342900" lvl="0" indent="-342900">
              <a:spcBef>
                <a:spcPts val="600"/>
              </a:spcBef>
              <a:buFont typeface="Arial" panose="020B0604020202020204" pitchFamily="34" charset="0"/>
              <a:buChar char="•"/>
            </a:pPr>
            <a:r>
              <a:rPr lang="en-US" sz="1800" dirty="0" smtClean="0"/>
              <a:t>A result set for each SELECT statement contained in the stored procedure or any other stored procedures called by the stored procedure.</a:t>
            </a:r>
            <a:endParaRPr lang="en-US" sz="1400" dirty="0" smtClean="0"/>
          </a:p>
          <a:p>
            <a:pPr marL="342900" lvl="0" indent="-342900">
              <a:spcBef>
                <a:spcPts val="600"/>
              </a:spcBef>
              <a:buFont typeface="Arial" panose="020B0604020202020204" pitchFamily="34" charset="0"/>
              <a:buChar char="•"/>
            </a:pPr>
            <a:r>
              <a:rPr lang="en-US" sz="1800" dirty="0" smtClean="0"/>
              <a:t>A global cursor that can be referenced outside the stored procedure.</a:t>
            </a:r>
            <a:endParaRPr lang="en-US" sz="1400" dirty="0" smtClean="0"/>
          </a:p>
        </p:txBody>
      </p:sp>
    </p:spTree>
    <p:extLst>
      <p:ext uri="{BB962C8B-B14F-4D97-AF65-F5344CB8AC3E}">
        <p14:creationId xmlns:p14="http://schemas.microsoft.com/office/powerpoint/2010/main" val="3835936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Meditech Table Types</a:t>
            </a:r>
            <a:br>
              <a:rPr lang="en-US" dirty="0" smtClean="0"/>
            </a:br>
            <a:r>
              <a:rPr lang="en-US" sz="2000" dirty="0" smtClean="0"/>
              <a:t>Review in SSMS</a:t>
            </a:r>
            <a:endParaRPr lang="en-US" sz="2000" dirty="0"/>
          </a:p>
        </p:txBody>
      </p:sp>
      <p:sp>
        <p:nvSpPr>
          <p:cNvPr id="5" name="Text Placeholder 2"/>
          <p:cNvSpPr>
            <a:spLocks noGrp="1"/>
          </p:cNvSpPr>
          <p:nvPr>
            <p:ph idx="1"/>
          </p:nvPr>
        </p:nvSpPr>
        <p:spPr>
          <a:xfrm>
            <a:off x="762000" y="1364083"/>
            <a:ext cx="7908176" cy="5094905"/>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Within the Meditech DR system, there are three types of tables.</a:t>
            </a:r>
          </a:p>
          <a:p>
            <a:pPr lvl="0">
              <a:spcBef>
                <a:spcPts val="600"/>
              </a:spcBef>
            </a:pPr>
            <a:endParaRPr lang="en-US" sz="1600" dirty="0"/>
          </a:p>
          <a:p>
            <a:pPr marL="285750" lvl="0" indent="-285750">
              <a:spcBef>
                <a:spcPts val="600"/>
              </a:spcBef>
              <a:buFont typeface="Arial" panose="020B0604020202020204" pitchFamily="34" charset="0"/>
              <a:buChar char="•"/>
            </a:pPr>
            <a:r>
              <a:rPr lang="en-US" sz="1600" dirty="0" smtClean="0">
                <a:latin typeface="Verdana"/>
              </a:rPr>
              <a:t>Single-entry: Tables that have a single entry per patient.</a:t>
            </a:r>
          </a:p>
          <a:p>
            <a:pPr marL="880110" lvl="1" indent="-285750"/>
            <a:r>
              <a:rPr lang="en-US" sz="1400" dirty="0" err="1" smtClean="0"/>
              <a:t>Livendb.dbo.AdmVisits</a:t>
            </a:r>
            <a:endParaRPr lang="en-US" sz="1400" dirty="0" smtClean="0"/>
          </a:p>
          <a:p>
            <a:pPr marL="880110" lvl="1" indent="-285750"/>
            <a:r>
              <a:rPr lang="en-US" sz="1400" dirty="0" err="1" smtClean="0">
                <a:latin typeface="Verdana"/>
              </a:rPr>
              <a:t>Livendb.dbo.AdmDischarge</a:t>
            </a:r>
            <a:endParaRPr lang="en-US" sz="1400" dirty="0" smtClean="0">
              <a:latin typeface="Verdana"/>
            </a:endParaRPr>
          </a:p>
          <a:p>
            <a:pPr marL="880110" lvl="1" indent="-285750"/>
            <a:r>
              <a:rPr lang="en-US" sz="1400" dirty="0" err="1" smtClean="0"/>
              <a:t>Livendb.dbo.AdmittingData</a:t>
            </a:r>
            <a:endParaRPr lang="en-US" sz="1400" dirty="0" smtClean="0"/>
          </a:p>
          <a:p>
            <a:pPr marL="880110" lvl="1" indent="-285750"/>
            <a:r>
              <a:rPr lang="en-US" sz="1400" dirty="0" err="1" smtClean="0">
                <a:latin typeface="Verdana"/>
              </a:rPr>
              <a:t>Livendb.dbo.AdmVitalSigns</a:t>
            </a:r>
            <a:endParaRPr lang="en-US" sz="1400" dirty="0" smtClean="0">
              <a:latin typeface="Verdana"/>
            </a:endParaRPr>
          </a:p>
          <a:p>
            <a:pPr marL="880110" lvl="1" indent="-285750"/>
            <a:r>
              <a:rPr lang="en-US" sz="1400" dirty="0" err="1" smtClean="0"/>
              <a:t>Livendb.dbo.AdmProviders</a:t>
            </a:r>
            <a:endParaRPr lang="en-US" sz="1400" dirty="0" smtClean="0"/>
          </a:p>
          <a:p>
            <a:pPr marL="880110" lvl="1" indent="-285750"/>
            <a:endParaRPr lang="en-US" sz="1400" dirty="0" smtClean="0"/>
          </a:p>
          <a:p>
            <a:pPr marL="285750" indent="-285750">
              <a:buFont typeface="Arial" panose="020B0604020202020204" pitchFamily="34" charset="0"/>
              <a:buChar char="•"/>
            </a:pPr>
            <a:r>
              <a:rPr lang="en-US" sz="1600" dirty="0" smtClean="0">
                <a:latin typeface="Verdana"/>
              </a:rPr>
              <a:t>Multiple-entry: Tables that have one to many entries per patient.</a:t>
            </a:r>
          </a:p>
          <a:p>
            <a:pPr marL="880110" lvl="1" indent="-285750"/>
            <a:r>
              <a:rPr lang="en-US" sz="1400" dirty="0" err="1" smtClean="0"/>
              <a:t>Livendb.dbo.AdmInsuranceOrder</a:t>
            </a:r>
            <a:endParaRPr lang="en-US" sz="1400" dirty="0" smtClean="0"/>
          </a:p>
          <a:p>
            <a:pPr marL="880110" lvl="1" indent="-285750"/>
            <a:r>
              <a:rPr lang="en-US" sz="1400" dirty="0" err="1" smtClean="0">
                <a:latin typeface="Verdana"/>
              </a:rPr>
              <a:t>Livendb.dbo.AbsDrgDiagnoses</a:t>
            </a:r>
            <a:endParaRPr lang="en-US" sz="1400" dirty="0" smtClean="0">
              <a:latin typeface="Verdana"/>
            </a:endParaRPr>
          </a:p>
          <a:p>
            <a:pPr marL="880110" lvl="1" indent="-285750"/>
            <a:endParaRPr lang="en-US" sz="1400" dirty="0" smtClean="0">
              <a:latin typeface="Verdana"/>
            </a:endParaRPr>
          </a:p>
          <a:p>
            <a:pPr marL="285750" indent="-285750">
              <a:buFont typeface="Arial" panose="020B0604020202020204" pitchFamily="34" charset="0"/>
              <a:buChar char="•"/>
            </a:pPr>
            <a:r>
              <a:rPr lang="en-US" sz="1600" dirty="0" smtClean="0"/>
              <a:t>Dictionary: Tables that are similar to the single-entry tables, but hold system configuration information.</a:t>
            </a:r>
          </a:p>
          <a:p>
            <a:pPr marL="880110" lvl="1" indent="-285750"/>
            <a:r>
              <a:rPr lang="en-US" sz="1400" dirty="0" err="1" smtClean="0">
                <a:latin typeface="Verdana"/>
              </a:rPr>
              <a:t>Livendb.dbo.DMisProvider</a:t>
            </a:r>
            <a:endParaRPr lang="en-US" sz="1400" dirty="0" smtClean="0">
              <a:latin typeface="Verdana"/>
            </a:endParaRPr>
          </a:p>
          <a:p>
            <a:pPr marL="880110" lvl="1" indent="-285750"/>
            <a:r>
              <a:rPr lang="en-US" sz="1400" dirty="0" err="1" smtClean="0"/>
              <a:t>Livendb.dbo.DMisUsers</a:t>
            </a:r>
            <a:endParaRPr lang="en-US" sz="1400" dirty="0" smtClean="0">
              <a:latin typeface="Verdana"/>
            </a:endParaRPr>
          </a:p>
        </p:txBody>
      </p:sp>
    </p:spTree>
    <p:extLst>
      <p:ext uri="{BB962C8B-B14F-4D97-AF65-F5344CB8AC3E}">
        <p14:creationId xmlns:p14="http://schemas.microsoft.com/office/powerpoint/2010/main" val="3772779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Comments</a:t>
            </a:r>
            <a:endParaRPr lang="en-US" sz="2000" dirty="0"/>
          </a:p>
        </p:txBody>
      </p:sp>
      <p:sp>
        <p:nvSpPr>
          <p:cNvPr id="5" name="Text Placeholder 2"/>
          <p:cNvSpPr>
            <a:spLocks noGrp="1"/>
          </p:cNvSpPr>
          <p:nvPr>
            <p:ph idx="1"/>
          </p:nvPr>
        </p:nvSpPr>
        <p:spPr>
          <a:xfrm>
            <a:off x="762000" y="1513713"/>
            <a:ext cx="7908176" cy="4853836"/>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Comments are vital to maintenance.</a:t>
            </a:r>
          </a:p>
          <a:p>
            <a:pPr lvl="0">
              <a:spcBef>
                <a:spcPts val="600"/>
              </a:spcBef>
            </a:pPr>
            <a:endParaRPr lang="en-US" sz="1600" dirty="0"/>
          </a:p>
          <a:p>
            <a:pPr lvl="0">
              <a:spcBef>
                <a:spcPts val="600"/>
              </a:spcBef>
            </a:pPr>
            <a:r>
              <a:rPr lang="en-US" sz="1600" dirty="0" smtClean="0">
                <a:latin typeface="Verdana"/>
              </a:rPr>
              <a:t>Single line comment:</a:t>
            </a:r>
            <a:endParaRPr lang="en-US" sz="1600" dirty="0" smtClean="0">
              <a:solidFill>
                <a:srgbClr val="92D050"/>
              </a:solidFill>
              <a:latin typeface="Verdana"/>
            </a:endParaRPr>
          </a:p>
          <a:p>
            <a:pPr lvl="0">
              <a:spcBef>
                <a:spcPts val="600"/>
              </a:spcBef>
            </a:pPr>
            <a:endParaRPr lang="en-US" sz="1600" dirty="0">
              <a:solidFill>
                <a:srgbClr val="92D050"/>
              </a:solidFill>
            </a:endParaRPr>
          </a:p>
          <a:p>
            <a:pPr lvl="0">
              <a:spcBef>
                <a:spcPts val="600"/>
              </a:spcBef>
            </a:pPr>
            <a:r>
              <a:rPr lang="en-US" sz="1600" dirty="0" smtClean="0">
                <a:latin typeface="Verdana"/>
              </a:rPr>
              <a:t>Multi-line comment:</a:t>
            </a:r>
          </a:p>
          <a:p>
            <a:pPr lvl="0">
              <a:spcBef>
                <a:spcPts val="600"/>
              </a:spcBef>
            </a:pPr>
            <a:endParaRPr lang="en-US" sz="1600" dirty="0"/>
          </a:p>
          <a:p>
            <a:pPr lvl="0">
              <a:spcBef>
                <a:spcPts val="600"/>
              </a:spcBef>
            </a:pPr>
            <a:endParaRPr lang="en-US" sz="1600" dirty="0">
              <a:latin typeface="Verdana"/>
            </a:endParaRPr>
          </a:p>
          <a:p>
            <a:pPr lvl="0">
              <a:spcBef>
                <a:spcPts val="600"/>
              </a:spcBef>
            </a:pPr>
            <a:r>
              <a:rPr lang="en-US" sz="1600" dirty="0" smtClean="0"/>
              <a:t>Best practice tips</a:t>
            </a:r>
          </a:p>
          <a:p>
            <a:pPr marL="285750" lvl="0" indent="-285750">
              <a:spcBef>
                <a:spcPts val="600"/>
              </a:spcBef>
              <a:buFont typeface="Arial" panose="020B0604020202020204" pitchFamily="34" charset="0"/>
              <a:buChar char="•"/>
            </a:pPr>
            <a:r>
              <a:rPr lang="en-US" sz="1600" dirty="0" smtClean="0">
                <a:latin typeface="Verdana"/>
              </a:rPr>
              <a:t>Use single line style for all comments (except the header) to allow blocking out with multi-line style during testing and troubleshooting.</a:t>
            </a:r>
          </a:p>
          <a:p>
            <a:pPr marL="285750" lvl="0" indent="-285750">
              <a:spcBef>
                <a:spcPts val="600"/>
              </a:spcBef>
              <a:buFont typeface="Arial" panose="020B0604020202020204" pitchFamily="34" charset="0"/>
              <a:buChar char="•"/>
            </a:pPr>
            <a:r>
              <a:rPr lang="en-US" sz="1600" dirty="0" smtClean="0"/>
              <a:t>After highlighting a section use </a:t>
            </a:r>
            <a:r>
              <a:rPr lang="en-US" sz="1600" dirty="0" err="1" smtClean="0"/>
              <a:t>Ctrl+k+c</a:t>
            </a:r>
            <a:r>
              <a:rPr lang="en-US" sz="1600" dirty="0" smtClean="0"/>
              <a:t> to comment it out and </a:t>
            </a:r>
            <a:r>
              <a:rPr lang="en-US" sz="1600" dirty="0" err="1" smtClean="0"/>
              <a:t>Ctrl+k+u</a:t>
            </a:r>
            <a:r>
              <a:rPr lang="en-US" sz="1600" dirty="0" smtClean="0"/>
              <a:t> to uncomment it.</a:t>
            </a:r>
          </a:p>
          <a:p>
            <a:pPr marL="285750" lvl="0" indent="-285750">
              <a:spcBef>
                <a:spcPts val="600"/>
              </a:spcBef>
              <a:buFont typeface="Arial" panose="020B0604020202020204" pitchFamily="34" charset="0"/>
              <a:buChar char="•"/>
            </a:pPr>
            <a:r>
              <a:rPr lang="en-US" sz="1600" dirty="0" smtClean="0">
                <a:latin typeface="Verdana"/>
              </a:rPr>
              <a:t>When writing a stored procedure or function, place the header block of comments after the </a:t>
            </a:r>
            <a:r>
              <a:rPr lang="en-US" sz="1600" b="1" dirty="0" smtClean="0">
                <a:latin typeface="Verdana"/>
              </a:rPr>
              <a:t>AS</a:t>
            </a:r>
            <a:r>
              <a:rPr lang="en-US" sz="1600" dirty="0" smtClean="0">
                <a:latin typeface="Verdana"/>
              </a:rPr>
              <a:t> statement.  This will make sure that your comments are stored in the database with the code.</a:t>
            </a:r>
          </a:p>
        </p:txBody>
      </p:sp>
      <p:pic>
        <p:nvPicPr>
          <p:cNvPr id="4" name="Picture 3"/>
          <p:cNvPicPr>
            <a:picLocks noChangeAspect="1"/>
          </p:cNvPicPr>
          <p:nvPr/>
        </p:nvPicPr>
        <p:blipFill>
          <a:blip r:embed="rId2"/>
          <a:stretch>
            <a:fillRect/>
          </a:stretch>
        </p:blipFill>
        <p:spPr>
          <a:xfrm>
            <a:off x="3129728" y="2115500"/>
            <a:ext cx="2924471" cy="370006"/>
          </a:xfrm>
          <a:prstGeom prst="rect">
            <a:avLst/>
          </a:prstGeom>
        </p:spPr>
      </p:pic>
      <p:pic>
        <p:nvPicPr>
          <p:cNvPr id="6" name="Picture 5"/>
          <p:cNvPicPr>
            <a:picLocks noChangeAspect="1"/>
          </p:cNvPicPr>
          <p:nvPr/>
        </p:nvPicPr>
        <p:blipFill>
          <a:blip r:embed="rId3"/>
          <a:stretch>
            <a:fillRect/>
          </a:stretch>
        </p:blipFill>
        <p:spPr>
          <a:xfrm>
            <a:off x="3129728" y="2759779"/>
            <a:ext cx="1815460" cy="576336"/>
          </a:xfrm>
          <a:prstGeom prst="rect">
            <a:avLst/>
          </a:prstGeom>
        </p:spPr>
      </p:pic>
    </p:spTree>
    <p:extLst>
      <p:ext uri="{BB962C8B-B14F-4D97-AF65-F5344CB8AC3E}">
        <p14:creationId xmlns:p14="http://schemas.microsoft.com/office/powerpoint/2010/main" val="1448046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SELECT</a:t>
            </a:r>
            <a:endParaRPr lang="en-US" sz="2000" dirty="0"/>
          </a:p>
        </p:txBody>
      </p:sp>
      <p:sp>
        <p:nvSpPr>
          <p:cNvPr id="5" name="Text Placeholder 2"/>
          <p:cNvSpPr>
            <a:spLocks noGrp="1"/>
          </p:cNvSpPr>
          <p:nvPr>
            <p:ph idx="1"/>
          </p:nvPr>
        </p:nvSpPr>
        <p:spPr>
          <a:xfrm>
            <a:off x="761999" y="1419917"/>
            <a:ext cx="7908176" cy="730725"/>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The </a:t>
            </a:r>
            <a:r>
              <a:rPr lang="en-US" sz="1600" b="1" dirty="0" smtClean="0">
                <a:latin typeface="Verdana"/>
              </a:rPr>
              <a:t>SELECT</a:t>
            </a:r>
            <a:r>
              <a:rPr lang="en-US" sz="1600" dirty="0" smtClean="0">
                <a:latin typeface="Verdana"/>
              </a:rPr>
              <a:t> statement will retrieve data and return one or more result sets made up of columns and rows.</a:t>
            </a:r>
          </a:p>
        </p:txBody>
      </p:sp>
      <p:pic>
        <p:nvPicPr>
          <p:cNvPr id="4" name="Picture 3"/>
          <p:cNvPicPr>
            <a:picLocks noChangeAspect="1"/>
          </p:cNvPicPr>
          <p:nvPr/>
        </p:nvPicPr>
        <p:blipFill>
          <a:blip r:embed="rId3"/>
          <a:stretch>
            <a:fillRect/>
          </a:stretch>
        </p:blipFill>
        <p:spPr>
          <a:xfrm>
            <a:off x="762000" y="1989996"/>
            <a:ext cx="4064925" cy="1736342"/>
          </a:xfrm>
          <a:prstGeom prst="rect">
            <a:avLst/>
          </a:prstGeom>
        </p:spPr>
      </p:pic>
      <p:sp>
        <p:nvSpPr>
          <p:cNvPr id="7" name="Text Placeholder 2"/>
          <p:cNvSpPr txBox="1">
            <a:spLocks/>
          </p:cNvSpPr>
          <p:nvPr/>
        </p:nvSpPr>
        <p:spPr>
          <a:xfrm>
            <a:off x="762000" y="3726338"/>
            <a:ext cx="7750234" cy="2765902"/>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1400" dirty="0" smtClean="0"/>
              <a:t>Breakdown of the command above</a:t>
            </a:r>
          </a:p>
          <a:p>
            <a:pPr marL="285750" indent="-285750">
              <a:buFont typeface="Arial" panose="020B0604020202020204" pitchFamily="34" charset="0"/>
              <a:buChar char="•"/>
            </a:pPr>
            <a:r>
              <a:rPr lang="en-US" sz="1400" b="1" dirty="0" smtClean="0"/>
              <a:t>SELECT</a:t>
            </a:r>
            <a:r>
              <a:rPr lang="en-US" sz="1400" dirty="0" smtClean="0"/>
              <a:t> – Statement informing the code of an action to retrieve data.</a:t>
            </a:r>
          </a:p>
          <a:p>
            <a:pPr marL="285750" indent="-285750">
              <a:buFont typeface="Arial" panose="020B0604020202020204" pitchFamily="34" charset="0"/>
              <a:buChar char="•"/>
            </a:pPr>
            <a:r>
              <a:rPr lang="en-US" sz="1400" b="1" dirty="0" err="1" smtClean="0"/>
              <a:t>SourceID</a:t>
            </a:r>
            <a:r>
              <a:rPr lang="en-US" sz="1400" b="1" dirty="0" smtClean="0"/>
              <a:t>, </a:t>
            </a:r>
            <a:r>
              <a:rPr lang="en-US" sz="1400" b="1" dirty="0" err="1" smtClean="0"/>
              <a:t>FacilityID</a:t>
            </a:r>
            <a:r>
              <a:rPr lang="en-US" sz="1400" b="1" dirty="0" smtClean="0"/>
              <a:t>, Name</a:t>
            </a:r>
            <a:r>
              <a:rPr lang="en-US" sz="1400" dirty="0" smtClean="0"/>
              <a:t> – Listing of columns to return ( * returns all fields).</a:t>
            </a:r>
          </a:p>
          <a:p>
            <a:pPr marL="285750" indent="-285750">
              <a:buFont typeface="Arial" panose="020B0604020202020204" pitchFamily="34" charset="0"/>
              <a:buChar char="•"/>
            </a:pPr>
            <a:r>
              <a:rPr lang="en-US" sz="1400" b="1" dirty="0" smtClean="0"/>
              <a:t>FROM</a:t>
            </a:r>
            <a:r>
              <a:rPr lang="en-US" sz="1400" dirty="0" smtClean="0"/>
              <a:t> – Clause to specify the data source.</a:t>
            </a:r>
            <a:endParaRPr lang="en-US" sz="1400" b="1" dirty="0" smtClean="0"/>
          </a:p>
          <a:p>
            <a:pPr marL="285750" indent="-285750">
              <a:buFont typeface="Arial" panose="020B0604020202020204" pitchFamily="34" charset="0"/>
              <a:buChar char="•"/>
            </a:pPr>
            <a:r>
              <a:rPr lang="en-US" sz="1400" b="1" dirty="0" err="1" smtClean="0"/>
              <a:t>Livendb.dbo.DMisFacilities</a:t>
            </a:r>
            <a:r>
              <a:rPr lang="en-US" sz="1400" dirty="0" smtClean="0"/>
              <a:t> – </a:t>
            </a:r>
            <a:r>
              <a:rPr lang="en-US" sz="1400" dirty="0" err="1" smtClean="0"/>
              <a:t>Catalog.Owner.Table</a:t>
            </a:r>
            <a:r>
              <a:rPr lang="en-US" sz="1400" dirty="0" smtClean="0"/>
              <a:t>.</a:t>
            </a:r>
          </a:p>
          <a:p>
            <a:pPr marL="285750" indent="-285750">
              <a:buFont typeface="Arial" panose="020B0604020202020204" pitchFamily="34" charset="0"/>
              <a:buChar char="•"/>
            </a:pPr>
            <a:r>
              <a:rPr lang="en-US" sz="1400" b="1" dirty="0" smtClean="0"/>
              <a:t>WHERE</a:t>
            </a:r>
            <a:r>
              <a:rPr lang="en-US" sz="1400" dirty="0" smtClean="0"/>
              <a:t> – Clause to specify filtering of data.</a:t>
            </a:r>
            <a:endParaRPr lang="en-US" sz="1400" b="1" dirty="0" smtClean="0"/>
          </a:p>
          <a:p>
            <a:pPr marL="285750" indent="-285750">
              <a:buFont typeface="Arial" panose="020B0604020202020204" pitchFamily="34" charset="0"/>
              <a:buChar char="•"/>
            </a:pPr>
            <a:r>
              <a:rPr lang="en-US" sz="1400" b="1" dirty="0" smtClean="0"/>
              <a:t>ORDER BY</a:t>
            </a:r>
            <a:r>
              <a:rPr lang="en-US" sz="1400" dirty="0" smtClean="0"/>
              <a:t> – Sequence in which the rows of the dataset are returned. 		</a:t>
            </a:r>
            <a:r>
              <a:rPr lang="en-US" sz="1400" b="1" dirty="0" smtClean="0"/>
              <a:t>(ASC)</a:t>
            </a:r>
            <a:r>
              <a:rPr lang="en-US" sz="1400" dirty="0" smtClean="0"/>
              <a:t> Ascending [default] </a:t>
            </a:r>
            <a:r>
              <a:rPr lang="en-US" sz="1400" b="1" dirty="0" smtClean="0"/>
              <a:t>(DESC)</a:t>
            </a:r>
            <a:r>
              <a:rPr lang="en-US" sz="1400" dirty="0" smtClean="0"/>
              <a:t> Descending.</a:t>
            </a:r>
          </a:p>
          <a:p>
            <a:pPr marL="285750" indent="-285750">
              <a:buFont typeface="Arial" panose="020B0604020202020204" pitchFamily="34" charset="0"/>
              <a:buChar char="•"/>
            </a:pPr>
            <a:r>
              <a:rPr lang="en-US" sz="1400" b="1" dirty="0" smtClean="0"/>
              <a:t>;</a:t>
            </a:r>
            <a:r>
              <a:rPr lang="en-US" sz="1400" dirty="0" smtClean="0"/>
              <a:t> - Statement terminator.</a:t>
            </a:r>
            <a:endParaRPr lang="en-US" sz="1400" b="1" dirty="0"/>
          </a:p>
        </p:txBody>
      </p:sp>
    </p:spTree>
    <p:extLst>
      <p:ext uri="{BB962C8B-B14F-4D97-AF65-F5344CB8AC3E}">
        <p14:creationId xmlns:p14="http://schemas.microsoft.com/office/powerpoint/2010/main" val="2514484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Brackets vs. No Brackets</a:t>
            </a:r>
            <a:endParaRPr lang="en-US" sz="2000" dirty="0"/>
          </a:p>
        </p:txBody>
      </p:sp>
      <p:sp>
        <p:nvSpPr>
          <p:cNvPr id="5" name="Text Placeholder 2"/>
          <p:cNvSpPr>
            <a:spLocks noGrp="1"/>
          </p:cNvSpPr>
          <p:nvPr>
            <p:ph idx="1"/>
          </p:nvPr>
        </p:nvSpPr>
        <p:spPr>
          <a:xfrm>
            <a:off x="762000" y="1738156"/>
            <a:ext cx="7908176" cy="136249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Brackets are optional, except when they are not.  </a:t>
            </a:r>
            <a:r>
              <a:rPr lang="en-US" sz="1600" dirty="0" smtClean="0"/>
              <a:t>It is a best practice to use the brackets if a database/table/column/etc. name is also a reserved keyword within SQL. Typically, SQL Server Management Studio will change the font color of these informing you that it is a reserved keyword. If there is a question, use the brackets.</a:t>
            </a:r>
            <a:endParaRPr lang="en-US" sz="1600" dirty="0" smtClean="0">
              <a:latin typeface="Verdana"/>
            </a:endParaRPr>
          </a:p>
        </p:txBody>
      </p:sp>
      <p:pic>
        <p:nvPicPr>
          <p:cNvPr id="3" name="Picture 2"/>
          <p:cNvPicPr>
            <a:picLocks noChangeAspect="1"/>
          </p:cNvPicPr>
          <p:nvPr/>
        </p:nvPicPr>
        <p:blipFill>
          <a:blip r:embed="rId2"/>
          <a:stretch>
            <a:fillRect/>
          </a:stretch>
        </p:blipFill>
        <p:spPr>
          <a:xfrm>
            <a:off x="1118705" y="3646609"/>
            <a:ext cx="6906589" cy="2391109"/>
          </a:xfrm>
          <a:prstGeom prst="rect">
            <a:avLst/>
          </a:prstGeom>
        </p:spPr>
      </p:pic>
    </p:spTree>
    <p:extLst>
      <p:ext uri="{BB962C8B-B14F-4D97-AF65-F5344CB8AC3E}">
        <p14:creationId xmlns:p14="http://schemas.microsoft.com/office/powerpoint/2010/main" val="1206540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Aliasing</a:t>
            </a:r>
            <a:endParaRPr lang="en-US" sz="2000" dirty="0"/>
          </a:p>
        </p:txBody>
      </p:sp>
      <p:sp>
        <p:nvSpPr>
          <p:cNvPr id="5" name="Text Placeholder 2"/>
          <p:cNvSpPr>
            <a:spLocks noGrp="1"/>
          </p:cNvSpPr>
          <p:nvPr>
            <p:ph idx="1"/>
          </p:nvPr>
        </p:nvSpPr>
        <p:spPr>
          <a:xfrm>
            <a:off x="762000" y="1513713"/>
            <a:ext cx="7908176" cy="988419"/>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SQL has the ability to use shorthand notation called aliasing.  This notation can be extremely helpful when writing SQL statements.  Aliasing can be used on tables or columns.</a:t>
            </a:r>
          </a:p>
        </p:txBody>
      </p:sp>
      <p:pic>
        <p:nvPicPr>
          <p:cNvPr id="4" name="Picture 3"/>
          <p:cNvPicPr>
            <a:picLocks noChangeAspect="1"/>
          </p:cNvPicPr>
          <p:nvPr/>
        </p:nvPicPr>
        <p:blipFill>
          <a:blip r:embed="rId2"/>
          <a:stretch>
            <a:fillRect/>
          </a:stretch>
        </p:blipFill>
        <p:spPr>
          <a:xfrm>
            <a:off x="1778923" y="2377760"/>
            <a:ext cx="4950525" cy="1724970"/>
          </a:xfrm>
          <a:prstGeom prst="rect">
            <a:avLst/>
          </a:prstGeom>
        </p:spPr>
      </p:pic>
      <p:sp>
        <p:nvSpPr>
          <p:cNvPr id="6" name="Text Placeholder 2"/>
          <p:cNvSpPr txBox="1">
            <a:spLocks/>
          </p:cNvSpPr>
          <p:nvPr/>
        </p:nvSpPr>
        <p:spPr>
          <a:xfrm>
            <a:off x="762000" y="4102729"/>
            <a:ext cx="7908176" cy="2464325"/>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1600" dirty="0" smtClean="0"/>
              <a:t>In the code above two aliases where used.  These options will become more useful with more complex SQL statements.</a:t>
            </a:r>
          </a:p>
          <a:p>
            <a:pPr marL="285750" indent="-285750">
              <a:buFont typeface="Arial" panose="020B0604020202020204" pitchFamily="34" charset="0"/>
              <a:buChar char="•"/>
            </a:pPr>
            <a:r>
              <a:rPr lang="en-US" sz="1600" dirty="0" smtClean="0"/>
              <a:t>Table alias </a:t>
            </a:r>
            <a:r>
              <a:rPr lang="en-US" sz="1600" b="1" dirty="0" smtClean="0"/>
              <a:t>DMF</a:t>
            </a:r>
            <a:r>
              <a:rPr lang="en-US" sz="1600" dirty="0" smtClean="0"/>
              <a:t>  </a:t>
            </a:r>
          </a:p>
          <a:p>
            <a:pPr marL="320040" lvl="1" indent="0">
              <a:buNone/>
            </a:pPr>
            <a:r>
              <a:rPr lang="en-US" sz="1400" dirty="0" smtClean="0"/>
              <a:t>This allows for reference to the table without having to fully qualify the table name.  This is extremely helpful when a table is required to be referenced more than once.</a:t>
            </a:r>
          </a:p>
          <a:p>
            <a:pPr marL="285750" indent="-285750">
              <a:buFont typeface="Arial" panose="020B0604020202020204" pitchFamily="34" charset="0"/>
              <a:buChar char="•"/>
            </a:pPr>
            <a:r>
              <a:rPr lang="en-US" sz="1600" dirty="0" smtClean="0"/>
              <a:t>Column alias </a:t>
            </a:r>
            <a:r>
              <a:rPr lang="en-US" sz="1600" b="1" dirty="0" err="1" smtClean="0"/>
              <a:t>FacilityName</a:t>
            </a:r>
            <a:endParaRPr lang="en-US" sz="1600" b="1" dirty="0" smtClean="0"/>
          </a:p>
          <a:p>
            <a:pPr marL="320040" lvl="1" indent="0">
              <a:buNone/>
            </a:pPr>
            <a:r>
              <a:rPr lang="en-US" sz="1400" dirty="0" smtClean="0"/>
              <a:t>This allows the renaming of the column.  This can be used to clarify the data that is contained in the column. </a:t>
            </a:r>
          </a:p>
        </p:txBody>
      </p:sp>
    </p:spTree>
    <p:extLst>
      <p:ext uri="{BB962C8B-B14F-4D97-AF65-F5344CB8AC3E}">
        <p14:creationId xmlns:p14="http://schemas.microsoft.com/office/powerpoint/2010/main" val="3199548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ORDER BY</a:t>
            </a:r>
            <a:endParaRPr lang="en-US" sz="2000" dirty="0"/>
          </a:p>
        </p:txBody>
      </p:sp>
      <p:sp>
        <p:nvSpPr>
          <p:cNvPr id="5" name="Text Placeholder 2"/>
          <p:cNvSpPr>
            <a:spLocks noGrp="1"/>
          </p:cNvSpPr>
          <p:nvPr>
            <p:ph idx="1"/>
          </p:nvPr>
        </p:nvSpPr>
        <p:spPr>
          <a:xfrm>
            <a:off x="762000" y="1513713"/>
            <a:ext cx="7908176" cy="1271051"/>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This clause is used to order the result set by a specific column list.  The order in which the result set is returned is not guaranteed unless the ORDER BY clause is specified.  Ascending </a:t>
            </a:r>
            <a:r>
              <a:rPr lang="en-US" sz="1600" b="1" dirty="0" smtClean="0">
                <a:latin typeface="Verdana"/>
              </a:rPr>
              <a:t>(ASC)</a:t>
            </a:r>
            <a:r>
              <a:rPr lang="en-US" sz="1600" dirty="0" smtClean="0">
                <a:latin typeface="Verdana"/>
              </a:rPr>
              <a:t> or descending </a:t>
            </a:r>
            <a:r>
              <a:rPr lang="en-US" sz="1600" b="1" dirty="0" smtClean="0">
                <a:latin typeface="Verdana"/>
              </a:rPr>
              <a:t>(DESC)</a:t>
            </a:r>
            <a:r>
              <a:rPr lang="en-US" sz="1600" dirty="0" smtClean="0">
                <a:latin typeface="Verdana"/>
              </a:rPr>
              <a:t> can be specified.  The default order is ascending if not specified.</a:t>
            </a:r>
          </a:p>
        </p:txBody>
      </p:sp>
      <p:pic>
        <p:nvPicPr>
          <p:cNvPr id="7" name="Picture 6"/>
          <p:cNvPicPr>
            <a:picLocks noChangeAspect="1"/>
          </p:cNvPicPr>
          <p:nvPr/>
        </p:nvPicPr>
        <p:blipFill>
          <a:blip r:embed="rId2"/>
          <a:stretch>
            <a:fillRect/>
          </a:stretch>
        </p:blipFill>
        <p:spPr>
          <a:xfrm>
            <a:off x="762000" y="2916722"/>
            <a:ext cx="4064925" cy="1736342"/>
          </a:xfrm>
          <a:prstGeom prst="rect">
            <a:avLst/>
          </a:prstGeom>
        </p:spPr>
      </p:pic>
      <p:pic>
        <p:nvPicPr>
          <p:cNvPr id="3" name="Picture 2"/>
          <p:cNvPicPr>
            <a:picLocks noChangeAspect="1"/>
          </p:cNvPicPr>
          <p:nvPr/>
        </p:nvPicPr>
        <p:blipFill>
          <a:blip r:embed="rId3"/>
          <a:stretch>
            <a:fillRect/>
          </a:stretch>
        </p:blipFill>
        <p:spPr>
          <a:xfrm>
            <a:off x="700290" y="4633330"/>
            <a:ext cx="4188344" cy="1759518"/>
          </a:xfrm>
          <a:prstGeom prst="rect">
            <a:avLst/>
          </a:prstGeom>
        </p:spPr>
      </p:pic>
      <p:sp>
        <p:nvSpPr>
          <p:cNvPr id="9" name="Text Placeholder 2"/>
          <p:cNvSpPr txBox="1">
            <a:spLocks/>
          </p:cNvSpPr>
          <p:nvPr/>
        </p:nvSpPr>
        <p:spPr>
          <a:xfrm>
            <a:off x="5498291" y="3578777"/>
            <a:ext cx="2842953" cy="973634"/>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1600" dirty="0" smtClean="0"/>
              <a:t>Record set will be order by the column </a:t>
            </a:r>
            <a:r>
              <a:rPr lang="en-US" sz="1600" dirty="0" err="1" smtClean="0"/>
              <a:t>FacilityID</a:t>
            </a:r>
            <a:r>
              <a:rPr lang="en-US" sz="1600" dirty="0" smtClean="0"/>
              <a:t> in ascending order.</a:t>
            </a:r>
          </a:p>
        </p:txBody>
      </p:sp>
      <p:cxnSp>
        <p:nvCxnSpPr>
          <p:cNvPr id="11" name="Straight Arrow Connector 10"/>
          <p:cNvCxnSpPr>
            <a:stCxn id="9" idx="1"/>
          </p:cNvCxnSpPr>
          <p:nvPr/>
        </p:nvCxnSpPr>
        <p:spPr>
          <a:xfrm flipH="1">
            <a:off x="3398635" y="4065594"/>
            <a:ext cx="2099656" cy="317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 Placeholder 2"/>
          <p:cNvSpPr txBox="1">
            <a:spLocks/>
          </p:cNvSpPr>
          <p:nvPr/>
        </p:nvSpPr>
        <p:spPr>
          <a:xfrm>
            <a:off x="5498290" y="5389628"/>
            <a:ext cx="2842953" cy="973634"/>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1600" dirty="0" smtClean="0"/>
              <a:t>Record set will be order by the column Name in descending order.</a:t>
            </a:r>
          </a:p>
        </p:txBody>
      </p:sp>
      <p:cxnSp>
        <p:nvCxnSpPr>
          <p:cNvPr id="16" name="Straight Arrow Connector 15"/>
          <p:cNvCxnSpPr>
            <a:stCxn id="14" idx="1"/>
          </p:cNvCxnSpPr>
          <p:nvPr/>
        </p:nvCxnSpPr>
        <p:spPr>
          <a:xfrm flipH="1">
            <a:off x="2884516" y="5876445"/>
            <a:ext cx="2613774" cy="266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737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r>
              <a:rPr lang="en-US" dirty="0"/>
              <a:t/>
            </a:r>
            <a:br>
              <a:rPr lang="en-US" dirty="0"/>
            </a:br>
            <a:endParaRPr lang="en-US" sz="2000" dirty="0"/>
          </a:p>
        </p:txBody>
      </p:sp>
      <p:sp>
        <p:nvSpPr>
          <p:cNvPr id="5" name="Text Placeholder 2"/>
          <p:cNvSpPr>
            <a:spLocks noGrp="1"/>
          </p:cNvSpPr>
          <p:nvPr>
            <p:ph idx="1"/>
          </p:nvPr>
        </p:nvSpPr>
        <p:spPr>
          <a:xfrm>
            <a:off x="761998" y="1962599"/>
            <a:ext cx="7924801" cy="3182979"/>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dirty="0" smtClean="0">
                <a:latin typeface="Verdana"/>
              </a:rPr>
              <a:t>Myles Britten</a:t>
            </a:r>
          </a:p>
          <a:p>
            <a:pPr lvl="1">
              <a:spcBef>
                <a:spcPts val="600"/>
              </a:spcBef>
            </a:pPr>
            <a:r>
              <a:rPr lang="en-US" dirty="0" smtClean="0">
                <a:latin typeface="Verdana"/>
              </a:rPr>
              <a:t>DR Programmer/Analyst with Iatric Systems Reporting Services</a:t>
            </a:r>
          </a:p>
          <a:p>
            <a:pPr lvl="2">
              <a:spcBef>
                <a:spcPts val="600"/>
              </a:spcBef>
            </a:pPr>
            <a:r>
              <a:rPr lang="en-US" dirty="0" smtClean="0">
                <a:latin typeface="Verdana"/>
              </a:rPr>
              <a:t>Seven + years of Meditech DR SQL experience</a:t>
            </a:r>
          </a:p>
          <a:p>
            <a:pPr lvl="2">
              <a:spcBef>
                <a:spcPts val="600"/>
              </a:spcBef>
            </a:pPr>
            <a:r>
              <a:rPr lang="en-US" dirty="0" smtClean="0"/>
              <a:t>Sixteen years hospital IT experience</a:t>
            </a:r>
          </a:p>
          <a:p>
            <a:pPr lvl="2">
              <a:spcBef>
                <a:spcPts val="600"/>
              </a:spcBef>
            </a:pPr>
            <a:r>
              <a:rPr lang="en-US" dirty="0" smtClean="0">
                <a:latin typeface="Verdana"/>
              </a:rPr>
              <a:t>Fifteen years of business/one + years clinical reporting experience with Hom</a:t>
            </a:r>
            <a:r>
              <a:rPr lang="en-US" dirty="0" smtClean="0"/>
              <a:t>e Grown (AS/400), Lawson, and Meditech at hospital</a:t>
            </a:r>
            <a:endParaRPr lang="en-US" dirty="0" smtClean="0">
              <a:latin typeface="Verdana"/>
            </a:endParaRPr>
          </a:p>
        </p:txBody>
      </p:sp>
      <p:pic>
        <p:nvPicPr>
          <p:cNvPr id="6" name="Picture 5" descr="hospital.jpg"/>
          <p:cNvPicPr>
            <a:picLocks noChangeAspect="1"/>
          </p:cNvPicPr>
          <p:nvPr/>
        </p:nvPicPr>
        <p:blipFill>
          <a:blip r:embed="rId2"/>
          <a:stretch>
            <a:fillRect/>
          </a:stretch>
        </p:blipFill>
        <p:spPr>
          <a:xfrm>
            <a:off x="6151419" y="4830078"/>
            <a:ext cx="2047848" cy="1407125"/>
          </a:xfrm>
          <a:prstGeom prst="rect">
            <a:avLst/>
          </a:prstGeom>
          <a:noFill/>
          <a:ln>
            <a:noFill/>
          </a:ln>
        </p:spPr>
      </p:pic>
    </p:spTree>
    <p:extLst>
      <p:ext uri="{BB962C8B-B14F-4D97-AF65-F5344CB8AC3E}">
        <p14:creationId xmlns:p14="http://schemas.microsoft.com/office/powerpoint/2010/main" val="4044433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TOP</a:t>
            </a:r>
            <a:endParaRPr lang="en-US" sz="2000" dirty="0"/>
          </a:p>
        </p:txBody>
      </p:sp>
      <p:sp>
        <p:nvSpPr>
          <p:cNvPr id="5" name="Text Placeholder 2"/>
          <p:cNvSpPr>
            <a:spLocks noGrp="1"/>
          </p:cNvSpPr>
          <p:nvPr>
            <p:ph idx="1"/>
          </p:nvPr>
        </p:nvSpPr>
        <p:spPr>
          <a:xfrm>
            <a:off x="762000" y="1513713"/>
            <a:ext cx="7908176" cy="988419"/>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To retrieve only a select number of record sets, the TOP statement can be used.  This statement will retrieve the first number of record sets.  This statement is usually for testing only, but there are times when it will need to be used in production.</a:t>
            </a:r>
          </a:p>
        </p:txBody>
      </p:sp>
      <p:pic>
        <p:nvPicPr>
          <p:cNvPr id="7" name="Picture 6"/>
          <p:cNvPicPr>
            <a:picLocks noChangeAspect="1"/>
          </p:cNvPicPr>
          <p:nvPr/>
        </p:nvPicPr>
        <p:blipFill>
          <a:blip r:embed="rId2"/>
          <a:stretch>
            <a:fillRect/>
          </a:stretch>
        </p:blipFill>
        <p:spPr>
          <a:xfrm>
            <a:off x="1389791" y="2764766"/>
            <a:ext cx="6154009" cy="1162212"/>
          </a:xfrm>
          <a:prstGeom prst="rect">
            <a:avLst/>
          </a:prstGeom>
        </p:spPr>
      </p:pic>
      <p:pic>
        <p:nvPicPr>
          <p:cNvPr id="8" name="Picture 7"/>
          <p:cNvPicPr>
            <a:picLocks noChangeAspect="1"/>
          </p:cNvPicPr>
          <p:nvPr/>
        </p:nvPicPr>
        <p:blipFill>
          <a:blip r:embed="rId3"/>
          <a:stretch>
            <a:fillRect/>
          </a:stretch>
        </p:blipFill>
        <p:spPr>
          <a:xfrm>
            <a:off x="1389791" y="4167277"/>
            <a:ext cx="6087325" cy="2038635"/>
          </a:xfrm>
          <a:prstGeom prst="rect">
            <a:avLst/>
          </a:prstGeom>
        </p:spPr>
      </p:pic>
    </p:spTree>
    <p:extLst>
      <p:ext uri="{BB962C8B-B14F-4D97-AF65-F5344CB8AC3E}">
        <p14:creationId xmlns:p14="http://schemas.microsoft.com/office/powerpoint/2010/main" val="2859477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WHERE</a:t>
            </a:r>
            <a:endParaRPr lang="en-US" sz="2000" dirty="0"/>
          </a:p>
        </p:txBody>
      </p:sp>
      <p:sp>
        <p:nvSpPr>
          <p:cNvPr id="5" name="Text Placeholder 2"/>
          <p:cNvSpPr>
            <a:spLocks noGrp="1"/>
          </p:cNvSpPr>
          <p:nvPr>
            <p:ph idx="1"/>
          </p:nvPr>
        </p:nvSpPr>
        <p:spPr>
          <a:xfrm>
            <a:off x="762000" y="1513713"/>
            <a:ext cx="7908176" cy="4853836"/>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The result set returned from a SQL statement can have a filter clause placed on it to restrict the data set that is returned.  This is done by using comparison operators, string value comparisons, logical operators, range of values, and lists of values.  The majority of the reporting that will be done at an organization will require filtering by using the WHERE clause.</a:t>
            </a:r>
          </a:p>
          <a:p>
            <a:pPr lvl="0">
              <a:spcBef>
                <a:spcPts val="600"/>
              </a:spcBef>
            </a:pPr>
            <a:endParaRPr lang="en-US" sz="1600" dirty="0"/>
          </a:p>
        </p:txBody>
      </p:sp>
      <p:pic>
        <p:nvPicPr>
          <p:cNvPr id="3" name="Picture 2"/>
          <p:cNvPicPr>
            <a:picLocks noChangeAspect="1"/>
          </p:cNvPicPr>
          <p:nvPr/>
        </p:nvPicPr>
        <p:blipFill>
          <a:blip r:embed="rId3"/>
          <a:stretch>
            <a:fillRect/>
          </a:stretch>
        </p:blipFill>
        <p:spPr>
          <a:xfrm>
            <a:off x="4596938" y="3503167"/>
            <a:ext cx="3835800" cy="196660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816131166"/>
              </p:ext>
            </p:extLst>
          </p:nvPr>
        </p:nvGraphicFramePr>
        <p:xfrm>
          <a:off x="872836" y="3267195"/>
          <a:ext cx="3724102" cy="2595880"/>
        </p:xfrm>
        <a:graphic>
          <a:graphicData uri="http://schemas.openxmlformats.org/drawingml/2006/table">
            <a:tbl>
              <a:tblPr firstRow="1" bandRow="1">
                <a:tableStyleId>{5C22544A-7EE6-4342-B048-85BDC9FD1C3A}</a:tableStyleId>
              </a:tblPr>
              <a:tblGrid>
                <a:gridCol w="1421477"/>
                <a:gridCol w="2302625"/>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Scalar Comparison Operators</a:t>
                      </a:r>
                    </a:p>
                  </a:txBody>
                  <a:tcPr/>
                </a:tc>
                <a:tc hMerge="1">
                  <a:txBody>
                    <a:bodyPr/>
                    <a:lstStyle/>
                    <a:p>
                      <a:endParaRPr lang="en-US" dirty="0"/>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Equal</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&lt;&gt; or != </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Not equal</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&gt;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Greater than</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&lt;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Less than</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&gt;=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Greater than or equal</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&lt;=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Less than or equal</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2383611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WHERE</a:t>
            </a:r>
            <a:endParaRPr lang="en-US" sz="2000" dirty="0"/>
          </a:p>
        </p:txBody>
      </p:sp>
      <p:sp>
        <p:nvSpPr>
          <p:cNvPr id="5" name="Text Placeholder 2"/>
          <p:cNvSpPr>
            <a:spLocks noGrp="1"/>
          </p:cNvSpPr>
          <p:nvPr>
            <p:ph idx="1"/>
          </p:nvPr>
        </p:nvSpPr>
        <p:spPr>
          <a:xfrm>
            <a:off x="762000" y="1513713"/>
            <a:ext cx="7908176" cy="855414"/>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String Comparisons are used for types of text, </a:t>
            </a:r>
            <a:r>
              <a:rPr lang="en-US" sz="1600" dirty="0" err="1" smtClean="0">
                <a:latin typeface="Verdana"/>
              </a:rPr>
              <a:t>ntext</a:t>
            </a:r>
            <a:r>
              <a:rPr lang="en-US" sz="1600" dirty="0" smtClean="0">
                <a:latin typeface="Verdana"/>
              </a:rPr>
              <a:t>, char, </a:t>
            </a:r>
            <a:r>
              <a:rPr lang="en-US" sz="1600" dirty="0" err="1" smtClean="0">
                <a:latin typeface="Verdana"/>
              </a:rPr>
              <a:t>nchar</a:t>
            </a:r>
            <a:r>
              <a:rPr lang="en-US" sz="1600" dirty="0" smtClean="0">
                <a:latin typeface="Verdana"/>
              </a:rPr>
              <a:t>, </a:t>
            </a:r>
            <a:r>
              <a:rPr lang="en-US" sz="1600" dirty="0" err="1" smtClean="0">
                <a:latin typeface="Verdana"/>
              </a:rPr>
              <a:t>varchar</a:t>
            </a:r>
            <a:r>
              <a:rPr lang="en-US" sz="1600" dirty="0" smtClean="0">
                <a:latin typeface="Verdana"/>
              </a:rPr>
              <a:t>, and </a:t>
            </a:r>
            <a:r>
              <a:rPr lang="en-US" sz="1600" dirty="0" err="1" smtClean="0">
                <a:latin typeface="Verdana"/>
              </a:rPr>
              <a:t>nvarchar</a:t>
            </a:r>
            <a:r>
              <a:rPr lang="en-US" sz="1600" dirty="0" smtClean="0">
                <a:latin typeface="Verdana"/>
              </a:rPr>
              <a:t>.  The string comparison has predicates for full or partial match comparisons.</a:t>
            </a:r>
          </a:p>
          <a:p>
            <a:pPr lvl="0">
              <a:spcBef>
                <a:spcPts val="600"/>
              </a:spcBef>
            </a:pPr>
            <a:endParaRPr lang="en-US" sz="1600" dirty="0" smtClean="0"/>
          </a:p>
        </p:txBody>
      </p:sp>
      <p:graphicFrame>
        <p:nvGraphicFramePr>
          <p:cNvPr id="6" name="Table 5"/>
          <p:cNvGraphicFramePr>
            <a:graphicFrameLocks noGrp="1"/>
          </p:cNvGraphicFramePr>
          <p:nvPr>
            <p:extLst>
              <p:ext uri="{D42A27DB-BD31-4B8C-83A1-F6EECF244321}">
                <p14:modId xmlns:p14="http://schemas.microsoft.com/office/powerpoint/2010/main" val="3405018650"/>
              </p:ext>
            </p:extLst>
          </p:nvPr>
        </p:nvGraphicFramePr>
        <p:xfrm>
          <a:off x="881149" y="2618508"/>
          <a:ext cx="7423266" cy="3271520"/>
        </p:xfrm>
        <a:graphic>
          <a:graphicData uri="http://schemas.openxmlformats.org/drawingml/2006/table">
            <a:tbl>
              <a:tblPr firstRow="1" bandRow="1">
                <a:tableStyleId>{5C22544A-7EE6-4342-B048-85BDC9FD1C3A}</a:tableStyleId>
              </a:tblPr>
              <a:tblGrid>
                <a:gridCol w="1028791"/>
                <a:gridCol w="1028791"/>
                <a:gridCol w="5365684"/>
              </a:tblGrid>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String Comparison Operators</a:t>
                      </a:r>
                    </a:p>
                  </a:txBody>
                  <a:tcPr/>
                </a:tc>
                <a:tc hMerge="1">
                  <a:txBody>
                    <a:bodyPr/>
                    <a:lstStyle/>
                    <a:p>
                      <a:endParaRPr lang="en-US"/>
                    </a:p>
                  </a:txBody>
                  <a:tcPr/>
                </a:tc>
                <a:tc hMerge="1">
                  <a:txBody>
                    <a:bodyPr/>
                    <a:lstStyle/>
                    <a:p>
                      <a:endParaRPr lang="en-US" dirty="0"/>
                    </a:p>
                  </a:txBody>
                  <a:tcPr/>
                </a:tc>
              </a:tr>
              <a:tr h="370840">
                <a:tc gridSpan="2">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Values are the same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gridSpan="2">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LIKE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Specific pattern with wildcards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Replaces</a:t>
                      </a:r>
                      <a:r>
                        <a:rPr lang="en-US" sz="1400" baseline="0" dirty="0" smtClean="0">
                          <a:latin typeface="Verdana" panose="020B0604030504040204" pitchFamily="34" charset="0"/>
                          <a:ea typeface="Verdana" panose="020B0604030504040204" pitchFamily="34" charset="0"/>
                          <a:cs typeface="Verdana" panose="020B0604030504040204" pitchFamily="34" charset="0"/>
                        </a:rPr>
                        <a:t> any string of zero or more characters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_</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Replaces and single character</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[a-c]</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Replaces a single character within the range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[^a-c]</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Replaces a single character not within the range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gridSpan="2">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CONTAINS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Conducts a less precise match (</a:t>
                      </a:r>
                      <a:r>
                        <a:rPr lang="en-US" sz="1400" i="1" dirty="0" smtClean="0">
                          <a:latin typeface="Verdana" panose="020B0604030504040204" pitchFamily="34" charset="0"/>
                          <a:ea typeface="Verdana" panose="020B0604030504040204" pitchFamily="34" charset="0"/>
                          <a:cs typeface="Verdana" panose="020B0604030504040204" pitchFamily="34" charset="0"/>
                        </a:rPr>
                        <a:t>will not cover</a:t>
                      </a:r>
                      <a:r>
                        <a:rPr lang="en-US" sz="1400" i="0" dirty="0" smtClean="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gridSpan="2">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FREETEXT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Less used</a:t>
                      </a:r>
                      <a:r>
                        <a:rPr lang="en-US" sz="1400" baseline="0" dirty="0" smtClean="0">
                          <a:latin typeface="Verdana" panose="020B0604030504040204" pitchFamily="34" charset="0"/>
                          <a:ea typeface="Verdana" panose="020B0604030504040204" pitchFamily="34" charset="0"/>
                          <a:cs typeface="Verdana" panose="020B0604030504040204" pitchFamily="34" charset="0"/>
                        </a:rPr>
                        <a:t> option (</a:t>
                      </a:r>
                      <a:r>
                        <a:rPr lang="en-US" sz="1400" i="1" baseline="0" dirty="0" smtClean="0">
                          <a:latin typeface="Verdana" panose="020B0604030504040204" pitchFamily="34" charset="0"/>
                          <a:ea typeface="Verdana" panose="020B0604030504040204" pitchFamily="34" charset="0"/>
                          <a:cs typeface="Verdana" panose="020B0604030504040204" pitchFamily="34" charset="0"/>
                        </a:rPr>
                        <a:t>will not cover</a:t>
                      </a:r>
                      <a:r>
                        <a:rPr lang="en-US" sz="1400" i="0" baseline="0" dirty="0" smtClean="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4048432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WHERE</a:t>
            </a:r>
            <a:endParaRPr lang="en-US" sz="2000" dirty="0"/>
          </a:p>
        </p:txBody>
      </p:sp>
      <p:sp>
        <p:nvSpPr>
          <p:cNvPr id="5" name="Text Placeholder 2"/>
          <p:cNvSpPr>
            <a:spLocks noGrp="1"/>
          </p:cNvSpPr>
          <p:nvPr>
            <p:ph idx="1"/>
          </p:nvPr>
        </p:nvSpPr>
        <p:spPr>
          <a:xfrm>
            <a:off x="762000" y="1513713"/>
            <a:ext cx="4699462" cy="531218"/>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String Comparison Operator Examples</a:t>
            </a:r>
          </a:p>
        </p:txBody>
      </p:sp>
      <p:pic>
        <p:nvPicPr>
          <p:cNvPr id="3" name="Picture 2"/>
          <p:cNvPicPr>
            <a:picLocks noChangeAspect="1"/>
          </p:cNvPicPr>
          <p:nvPr/>
        </p:nvPicPr>
        <p:blipFill>
          <a:blip r:embed="rId2"/>
          <a:stretch>
            <a:fillRect/>
          </a:stretch>
        </p:blipFill>
        <p:spPr>
          <a:xfrm>
            <a:off x="1328285" y="1931976"/>
            <a:ext cx="5064202" cy="4164395"/>
          </a:xfrm>
          <a:prstGeom prst="rect">
            <a:avLst/>
          </a:prstGeom>
        </p:spPr>
      </p:pic>
    </p:spTree>
    <p:extLst>
      <p:ext uri="{BB962C8B-B14F-4D97-AF65-F5344CB8AC3E}">
        <p14:creationId xmlns:p14="http://schemas.microsoft.com/office/powerpoint/2010/main" val="2660243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WHERE</a:t>
            </a:r>
            <a:endParaRPr lang="en-US" sz="2000" dirty="0"/>
          </a:p>
        </p:txBody>
      </p:sp>
      <p:sp>
        <p:nvSpPr>
          <p:cNvPr id="5" name="Text Placeholder 2"/>
          <p:cNvSpPr>
            <a:spLocks noGrp="1"/>
          </p:cNvSpPr>
          <p:nvPr>
            <p:ph idx="1"/>
          </p:nvPr>
        </p:nvSpPr>
        <p:spPr>
          <a:xfrm>
            <a:off x="762000" y="1513714"/>
            <a:ext cx="7908176" cy="42315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Logical Operators are used to combine conditions in a statement</a:t>
            </a:r>
          </a:p>
        </p:txBody>
      </p:sp>
      <p:pic>
        <p:nvPicPr>
          <p:cNvPr id="3" name="Picture 2"/>
          <p:cNvPicPr>
            <a:picLocks noChangeAspect="1"/>
          </p:cNvPicPr>
          <p:nvPr/>
        </p:nvPicPr>
        <p:blipFill>
          <a:blip r:embed="rId3"/>
          <a:stretch>
            <a:fillRect/>
          </a:stretch>
        </p:blipFill>
        <p:spPr>
          <a:xfrm>
            <a:off x="911630" y="3463575"/>
            <a:ext cx="3160615" cy="2189080"/>
          </a:xfrm>
          <a:prstGeom prst="rect">
            <a:avLst/>
          </a:prstGeom>
        </p:spPr>
      </p:pic>
      <p:pic>
        <p:nvPicPr>
          <p:cNvPr id="4" name="Picture 3"/>
          <p:cNvPicPr>
            <a:picLocks noChangeAspect="1"/>
          </p:cNvPicPr>
          <p:nvPr/>
        </p:nvPicPr>
        <p:blipFill>
          <a:blip r:embed="rId4"/>
          <a:stretch>
            <a:fillRect/>
          </a:stretch>
        </p:blipFill>
        <p:spPr>
          <a:xfrm>
            <a:off x="4517335" y="3463575"/>
            <a:ext cx="3296628" cy="305629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59174678"/>
              </p:ext>
            </p:extLst>
          </p:nvPr>
        </p:nvGraphicFramePr>
        <p:xfrm>
          <a:off x="839585" y="1913713"/>
          <a:ext cx="5561215" cy="1483360"/>
        </p:xfrm>
        <a:graphic>
          <a:graphicData uri="http://schemas.openxmlformats.org/drawingml/2006/table">
            <a:tbl>
              <a:tblPr firstRow="1" bandRow="1">
                <a:tableStyleId>{5C22544A-7EE6-4342-B048-85BDC9FD1C3A}</a:tableStyleId>
              </a:tblPr>
              <a:tblGrid>
                <a:gridCol w="1421477"/>
                <a:gridCol w="4139738"/>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Logical Operators</a:t>
                      </a:r>
                    </a:p>
                  </a:txBody>
                  <a:tcPr/>
                </a:tc>
                <a:tc hMerge="1">
                  <a:txBody>
                    <a:bodyPr/>
                    <a:lstStyle/>
                    <a:p>
                      <a:endParaRPr lang="en-US" dirty="0"/>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AND</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Both are required to be true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OR</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One</a:t>
                      </a:r>
                      <a:r>
                        <a:rPr lang="en-US" sz="1400" baseline="0" dirty="0" smtClean="0">
                          <a:latin typeface="Verdana" panose="020B0604030504040204" pitchFamily="34" charset="0"/>
                          <a:ea typeface="Verdana" panose="020B0604030504040204" pitchFamily="34" charset="0"/>
                          <a:cs typeface="Verdana" panose="020B0604030504040204" pitchFamily="34" charset="0"/>
                        </a:rPr>
                        <a:t> or both are required to be true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NOT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Reverses the comparison</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608011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WHERE</a:t>
            </a:r>
            <a:endParaRPr lang="en-US" sz="2000" dirty="0"/>
          </a:p>
        </p:txBody>
      </p:sp>
      <p:sp>
        <p:nvSpPr>
          <p:cNvPr id="5" name="Text Placeholder 2"/>
          <p:cNvSpPr>
            <a:spLocks noGrp="1"/>
          </p:cNvSpPr>
          <p:nvPr>
            <p:ph idx="1"/>
          </p:nvPr>
        </p:nvSpPr>
        <p:spPr>
          <a:xfrm>
            <a:off x="762000" y="1513713"/>
            <a:ext cx="7908176" cy="1162985"/>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Frequently a range of values are required.  This can be done by chaining values together with an operator using the BETWEEN predicate with a low and high value.  The BETWEEN predicate is equivalent to using the equal and less than equal expression.</a:t>
            </a:r>
            <a:endParaRPr lang="en-US" sz="1600" dirty="0"/>
          </a:p>
        </p:txBody>
      </p:sp>
      <p:pic>
        <p:nvPicPr>
          <p:cNvPr id="7" name="Picture 6"/>
          <p:cNvPicPr>
            <a:picLocks noChangeAspect="1"/>
          </p:cNvPicPr>
          <p:nvPr/>
        </p:nvPicPr>
        <p:blipFill>
          <a:blip r:embed="rId3"/>
          <a:stretch>
            <a:fillRect/>
          </a:stretch>
        </p:blipFill>
        <p:spPr>
          <a:xfrm>
            <a:off x="762000" y="2786765"/>
            <a:ext cx="7570350" cy="760769"/>
          </a:xfrm>
          <a:prstGeom prst="rect">
            <a:avLst/>
          </a:prstGeom>
        </p:spPr>
      </p:pic>
      <p:sp>
        <p:nvSpPr>
          <p:cNvPr id="8" name="Text Placeholder 2"/>
          <p:cNvSpPr txBox="1">
            <a:spLocks/>
          </p:cNvSpPr>
          <p:nvPr/>
        </p:nvSpPr>
        <p:spPr>
          <a:xfrm>
            <a:off x="681644" y="3705333"/>
            <a:ext cx="7908176" cy="1162985"/>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1600" dirty="0" smtClean="0"/>
              <a:t>Other times a listing of values are required.  This option can also be done by chaining values together with an operator or using the IN predicate with a list of values.  The IN predicate is equivalent to using many expressions with OR between them.</a:t>
            </a:r>
            <a:endParaRPr lang="en-US" sz="1600" dirty="0"/>
          </a:p>
        </p:txBody>
      </p:sp>
      <p:pic>
        <p:nvPicPr>
          <p:cNvPr id="10" name="Picture 9"/>
          <p:cNvPicPr>
            <a:picLocks noChangeAspect="1"/>
          </p:cNvPicPr>
          <p:nvPr/>
        </p:nvPicPr>
        <p:blipFill>
          <a:blip r:embed="rId4"/>
          <a:stretch>
            <a:fillRect/>
          </a:stretch>
        </p:blipFill>
        <p:spPr>
          <a:xfrm>
            <a:off x="762000" y="5026117"/>
            <a:ext cx="5418386" cy="993175"/>
          </a:xfrm>
          <a:prstGeom prst="rect">
            <a:avLst/>
          </a:prstGeom>
        </p:spPr>
      </p:pic>
    </p:spTree>
    <p:extLst>
      <p:ext uri="{BB962C8B-B14F-4D97-AF65-F5344CB8AC3E}">
        <p14:creationId xmlns:p14="http://schemas.microsoft.com/office/powerpoint/2010/main" val="2075680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WHERE</a:t>
            </a:r>
            <a:endParaRPr lang="en-US" sz="2000" dirty="0"/>
          </a:p>
        </p:txBody>
      </p:sp>
      <p:sp>
        <p:nvSpPr>
          <p:cNvPr id="5" name="Text Placeholder 2"/>
          <p:cNvSpPr>
            <a:spLocks noGrp="1"/>
          </p:cNvSpPr>
          <p:nvPr>
            <p:ph idx="1"/>
          </p:nvPr>
        </p:nvSpPr>
        <p:spPr>
          <a:xfrm>
            <a:off x="762000" y="1513713"/>
            <a:ext cx="7908176" cy="127305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To determine if a value is found, the predicate EXISTS can be used.  This predicate checks for the existence or non-existence of a result set.  The tables that are referenced within the EXISTS statement require their own alias separate from the parent tables as they are visible to one another.</a:t>
            </a:r>
            <a:endParaRPr lang="en-US" sz="1600" dirty="0"/>
          </a:p>
        </p:txBody>
      </p:sp>
      <p:sp>
        <p:nvSpPr>
          <p:cNvPr id="8" name="Text Placeholder 2"/>
          <p:cNvSpPr txBox="1">
            <a:spLocks/>
          </p:cNvSpPr>
          <p:nvPr/>
        </p:nvSpPr>
        <p:spPr>
          <a:xfrm>
            <a:off x="681644" y="5692075"/>
            <a:ext cx="7908176" cy="633911"/>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1600" dirty="0" smtClean="0"/>
              <a:t>The above example returns a listing of patients within a date range with </a:t>
            </a:r>
            <a:r>
              <a:rPr lang="en-US" sz="1600" b="1" dirty="0" smtClean="0"/>
              <a:t>Medicare</a:t>
            </a:r>
            <a:r>
              <a:rPr lang="en-US" sz="1600" dirty="0" smtClean="0"/>
              <a:t> as any insurance.</a:t>
            </a:r>
            <a:endParaRPr lang="en-US" sz="1600" dirty="0"/>
          </a:p>
        </p:txBody>
      </p:sp>
      <p:pic>
        <p:nvPicPr>
          <p:cNvPr id="3" name="Picture 2"/>
          <p:cNvPicPr>
            <a:picLocks noChangeAspect="1"/>
          </p:cNvPicPr>
          <p:nvPr/>
        </p:nvPicPr>
        <p:blipFill>
          <a:blip r:embed="rId3"/>
          <a:stretch>
            <a:fillRect/>
          </a:stretch>
        </p:blipFill>
        <p:spPr>
          <a:xfrm>
            <a:off x="788798" y="3017051"/>
            <a:ext cx="7503136" cy="2303096"/>
          </a:xfrm>
          <a:prstGeom prst="rect">
            <a:avLst/>
          </a:prstGeom>
        </p:spPr>
      </p:pic>
    </p:spTree>
    <p:extLst>
      <p:ext uri="{BB962C8B-B14F-4D97-AF65-F5344CB8AC3E}">
        <p14:creationId xmlns:p14="http://schemas.microsoft.com/office/powerpoint/2010/main" val="2443226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a:t>
            </a:r>
            <a:br>
              <a:rPr lang="en-US" dirty="0" smtClean="0"/>
            </a:br>
            <a:r>
              <a:rPr lang="en-US" sz="2000" dirty="0" smtClean="0"/>
              <a:t>NULL</a:t>
            </a:r>
            <a:endParaRPr lang="en-US" sz="2000" dirty="0"/>
          </a:p>
        </p:txBody>
      </p:sp>
      <p:sp>
        <p:nvSpPr>
          <p:cNvPr id="5" name="Text Placeholder 2"/>
          <p:cNvSpPr>
            <a:spLocks noGrp="1"/>
          </p:cNvSpPr>
          <p:nvPr>
            <p:ph idx="1"/>
          </p:nvPr>
        </p:nvSpPr>
        <p:spPr>
          <a:xfrm>
            <a:off x="762000" y="1380709"/>
            <a:ext cx="7908176" cy="514478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Some column values within a table can have a value of NULL.  </a:t>
            </a:r>
            <a:r>
              <a:rPr lang="en-US" sz="1600" dirty="0" smtClean="0"/>
              <a:t>Special considerations must be made when working with these.</a:t>
            </a:r>
          </a:p>
          <a:p>
            <a:pPr lvl="0">
              <a:spcBef>
                <a:spcPts val="600"/>
              </a:spcBef>
            </a:pPr>
            <a:endParaRPr lang="en-US" sz="1600" dirty="0"/>
          </a:p>
          <a:p>
            <a:pPr lvl="0">
              <a:spcBef>
                <a:spcPts val="600"/>
              </a:spcBef>
            </a:pPr>
            <a:r>
              <a:rPr lang="en-US" sz="1600" dirty="0" smtClean="0"/>
              <a:t>Characteristics</a:t>
            </a:r>
          </a:p>
          <a:p>
            <a:pPr marL="285750" lvl="0" indent="-285750">
              <a:spcBef>
                <a:spcPts val="600"/>
              </a:spcBef>
              <a:buFont typeface="Arial" panose="020B0604020202020204" pitchFamily="34" charset="0"/>
              <a:buChar char="•"/>
            </a:pPr>
            <a:r>
              <a:rPr lang="en-US" sz="1400" dirty="0" smtClean="0"/>
              <a:t>Returns a value of UNKNOWN</a:t>
            </a:r>
          </a:p>
          <a:p>
            <a:pPr marL="285750" lvl="0" indent="-285750">
              <a:spcBef>
                <a:spcPts val="600"/>
              </a:spcBef>
              <a:buFont typeface="Arial" panose="020B0604020202020204" pitchFamily="34" charset="0"/>
              <a:buChar char="•"/>
            </a:pPr>
            <a:r>
              <a:rPr lang="en-US" sz="1400" dirty="0" smtClean="0"/>
              <a:t>Not a zero value</a:t>
            </a:r>
          </a:p>
          <a:p>
            <a:pPr marL="285750" lvl="0" indent="-285750">
              <a:spcBef>
                <a:spcPts val="600"/>
              </a:spcBef>
              <a:buFont typeface="Arial" panose="020B0604020202020204" pitchFamily="34" charset="0"/>
              <a:buChar char="•"/>
            </a:pPr>
            <a:r>
              <a:rPr lang="en-US" sz="1400" dirty="0" smtClean="0"/>
              <a:t>Not an empty string</a:t>
            </a:r>
          </a:p>
          <a:p>
            <a:pPr marL="285750" lvl="0" indent="-285750">
              <a:spcBef>
                <a:spcPts val="600"/>
              </a:spcBef>
              <a:buFont typeface="Arial" panose="020B0604020202020204" pitchFamily="34" charset="0"/>
              <a:buChar char="•"/>
            </a:pPr>
            <a:r>
              <a:rPr lang="en-US" sz="1400" dirty="0" smtClean="0"/>
              <a:t>Will return UNKNOWN if compared to any value or another NULL</a:t>
            </a:r>
          </a:p>
          <a:p>
            <a:pPr marL="285750" lvl="0" indent="-285750">
              <a:spcBef>
                <a:spcPts val="600"/>
              </a:spcBef>
              <a:buFont typeface="Arial" panose="020B0604020202020204" pitchFamily="34" charset="0"/>
              <a:buChar char="•"/>
            </a:pPr>
            <a:r>
              <a:rPr lang="en-US" sz="1400" dirty="0" smtClean="0"/>
              <a:t>Will return UNKNOWN if used in calculations</a:t>
            </a:r>
          </a:p>
          <a:p>
            <a:pPr marL="285750" lvl="0" indent="-285750">
              <a:spcBef>
                <a:spcPts val="600"/>
              </a:spcBef>
              <a:buFont typeface="Arial" panose="020B0604020202020204" pitchFamily="34" charset="0"/>
              <a:buChar char="•"/>
            </a:pPr>
            <a:endParaRPr lang="en-US" sz="1600" dirty="0"/>
          </a:p>
          <a:p>
            <a:pPr lvl="0">
              <a:spcBef>
                <a:spcPts val="600"/>
              </a:spcBef>
            </a:pPr>
            <a:r>
              <a:rPr lang="en-US" sz="1600" dirty="0" smtClean="0"/>
              <a:t>Functions</a:t>
            </a:r>
          </a:p>
          <a:p>
            <a:pPr marL="285750" lvl="0" indent="-285750">
              <a:spcBef>
                <a:spcPts val="600"/>
              </a:spcBef>
              <a:buFont typeface="Arial" panose="020B0604020202020204" pitchFamily="34" charset="0"/>
              <a:buChar char="•"/>
            </a:pPr>
            <a:r>
              <a:rPr lang="en-US" sz="1400" dirty="0" smtClean="0"/>
              <a:t>ISNULL (returns a given value if column value is NULL)</a:t>
            </a:r>
          </a:p>
          <a:p>
            <a:pPr marL="285750" lvl="0" indent="-285750">
              <a:spcBef>
                <a:spcPts val="600"/>
              </a:spcBef>
              <a:buFont typeface="Arial" panose="020B0604020202020204" pitchFamily="34" charset="0"/>
              <a:buChar char="•"/>
            </a:pPr>
            <a:r>
              <a:rPr lang="en-US" sz="1400" dirty="0" smtClean="0"/>
              <a:t>NULLIF (returns NULL if both specified expressions are equal)</a:t>
            </a:r>
          </a:p>
          <a:p>
            <a:pPr marL="285750" lvl="0" indent="-285750">
              <a:spcBef>
                <a:spcPts val="600"/>
              </a:spcBef>
              <a:buFont typeface="Arial" panose="020B0604020202020204" pitchFamily="34" charset="0"/>
              <a:buChar char="•"/>
            </a:pPr>
            <a:r>
              <a:rPr lang="en-US" sz="1400" dirty="0" smtClean="0"/>
              <a:t>COALESCE (returns first non NULL value)</a:t>
            </a:r>
          </a:p>
          <a:p>
            <a:pPr marL="285750" lvl="0" indent="-285750">
              <a:spcBef>
                <a:spcPts val="600"/>
              </a:spcBef>
              <a:buFont typeface="Arial" panose="020B0604020202020204" pitchFamily="34" charset="0"/>
              <a:buChar char="•"/>
            </a:pPr>
            <a:endParaRPr lang="en-US" sz="1600" dirty="0"/>
          </a:p>
          <a:p>
            <a:pPr lvl="0">
              <a:spcBef>
                <a:spcPts val="600"/>
              </a:spcBef>
            </a:pPr>
            <a:r>
              <a:rPr lang="en-US" sz="1600" dirty="0" smtClean="0"/>
              <a:t>Condition</a:t>
            </a:r>
          </a:p>
          <a:p>
            <a:pPr marL="285750" lvl="0" indent="-285750">
              <a:spcBef>
                <a:spcPts val="600"/>
              </a:spcBef>
              <a:buFont typeface="Arial" panose="020B0604020202020204" pitchFamily="34" charset="0"/>
              <a:buChar char="•"/>
            </a:pPr>
            <a:r>
              <a:rPr lang="en-US" sz="1400" dirty="0" smtClean="0"/>
              <a:t>IS NULL (compare column to NULL)</a:t>
            </a:r>
            <a:endParaRPr lang="en-US" sz="1400" dirty="0"/>
          </a:p>
        </p:txBody>
      </p:sp>
    </p:spTree>
    <p:extLst>
      <p:ext uri="{BB962C8B-B14F-4D97-AF65-F5344CB8AC3E}">
        <p14:creationId xmlns:p14="http://schemas.microsoft.com/office/powerpoint/2010/main" val="1294174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a:t>
            </a:r>
            <a:br>
              <a:rPr lang="en-US" dirty="0" smtClean="0"/>
            </a:br>
            <a:r>
              <a:rPr lang="en-US" sz="2000" dirty="0" smtClean="0"/>
              <a:t>Review in SSMS</a:t>
            </a:r>
            <a:endParaRPr lang="en-US" sz="2000" dirty="0"/>
          </a:p>
        </p:txBody>
      </p:sp>
      <p:sp>
        <p:nvSpPr>
          <p:cNvPr id="5" name="Text Placeholder 2"/>
          <p:cNvSpPr>
            <a:spLocks noGrp="1"/>
          </p:cNvSpPr>
          <p:nvPr>
            <p:ph idx="1"/>
          </p:nvPr>
        </p:nvSpPr>
        <p:spPr>
          <a:xfrm>
            <a:off x="762000" y="1508593"/>
            <a:ext cx="7908176" cy="597721"/>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Return the first 50 records from </a:t>
            </a:r>
            <a:r>
              <a:rPr lang="en-US" sz="1600" dirty="0" err="1" smtClean="0"/>
              <a:t>AdmVisits</a:t>
            </a:r>
            <a:r>
              <a:rPr lang="en-US" sz="1600" dirty="0" smtClean="0"/>
              <a:t> where the Address2 column is NULL.</a:t>
            </a:r>
            <a:endParaRPr lang="en-US" sz="1400" dirty="0" smtClean="0">
              <a:latin typeface="Verdana"/>
            </a:endParaRPr>
          </a:p>
        </p:txBody>
      </p:sp>
      <p:sp>
        <p:nvSpPr>
          <p:cNvPr id="4" name="Text Placeholder 2"/>
          <p:cNvSpPr txBox="1">
            <a:spLocks/>
          </p:cNvSpPr>
          <p:nvPr/>
        </p:nvSpPr>
        <p:spPr>
          <a:xfrm>
            <a:off x="762000" y="3377458"/>
            <a:ext cx="7908176" cy="597721"/>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1600" dirty="0" smtClean="0"/>
              <a:t>Use </a:t>
            </a:r>
            <a:r>
              <a:rPr lang="en-US" sz="1600" b="1" dirty="0" smtClean="0"/>
              <a:t>COALESCE</a:t>
            </a:r>
            <a:r>
              <a:rPr lang="en-US" sz="1600" dirty="0" smtClean="0"/>
              <a:t> function to return the string Unknown if </a:t>
            </a:r>
            <a:r>
              <a:rPr lang="en-US" sz="1600" dirty="0" err="1" smtClean="0"/>
              <a:t>MaritalStatusID</a:t>
            </a:r>
            <a:r>
              <a:rPr lang="en-US" sz="1600" dirty="0" smtClean="0"/>
              <a:t> column is NULL in </a:t>
            </a:r>
            <a:r>
              <a:rPr lang="en-US" sz="1600" dirty="0" err="1" smtClean="0"/>
              <a:t>AdmVisits</a:t>
            </a:r>
            <a:r>
              <a:rPr lang="en-US" sz="1600" dirty="0" smtClean="0"/>
              <a:t>.</a:t>
            </a:r>
            <a:endParaRPr lang="en-US" sz="1400" dirty="0" smtClean="0"/>
          </a:p>
        </p:txBody>
      </p:sp>
      <p:sp>
        <p:nvSpPr>
          <p:cNvPr id="6" name="Text Placeholder 2"/>
          <p:cNvSpPr txBox="1">
            <a:spLocks/>
          </p:cNvSpPr>
          <p:nvPr/>
        </p:nvSpPr>
        <p:spPr>
          <a:xfrm>
            <a:off x="762000" y="4943094"/>
            <a:ext cx="7908176" cy="597721"/>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1600" dirty="0" smtClean="0"/>
              <a:t>Use </a:t>
            </a:r>
            <a:r>
              <a:rPr lang="en-US" sz="1600" b="1" dirty="0" smtClean="0"/>
              <a:t>ISNULL</a:t>
            </a:r>
            <a:r>
              <a:rPr lang="en-US" sz="1600" dirty="0" smtClean="0"/>
              <a:t> function to return the string Unknown if </a:t>
            </a:r>
            <a:r>
              <a:rPr lang="en-US" sz="1600" dirty="0" err="1" smtClean="0"/>
              <a:t>MaritalStatusID</a:t>
            </a:r>
            <a:r>
              <a:rPr lang="en-US" sz="1600" dirty="0" smtClean="0"/>
              <a:t> column is NULL in </a:t>
            </a:r>
            <a:r>
              <a:rPr lang="en-US" sz="1600" dirty="0" err="1" smtClean="0"/>
              <a:t>AdmVisits</a:t>
            </a:r>
            <a:r>
              <a:rPr lang="en-US" sz="1600" dirty="0" smtClean="0"/>
              <a:t>.</a:t>
            </a:r>
            <a:endParaRPr lang="en-US" sz="1400" dirty="0" smtClean="0"/>
          </a:p>
        </p:txBody>
      </p:sp>
      <p:pic>
        <p:nvPicPr>
          <p:cNvPr id="3" name="Picture 2"/>
          <p:cNvPicPr>
            <a:picLocks noChangeAspect="1"/>
          </p:cNvPicPr>
          <p:nvPr/>
        </p:nvPicPr>
        <p:blipFill>
          <a:blip r:embed="rId2"/>
          <a:stretch>
            <a:fillRect/>
          </a:stretch>
        </p:blipFill>
        <p:spPr>
          <a:xfrm>
            <a:off x="762000" y="2184655"/>
            <a:ext cx="4356161" cy="1110094"/>
          </a:xfrm>
          <a:prstGeom prst="rect">
            <a:avLst/>
          </a:prstGeom>
        </p:spPr>
      </p:pic>
      <p:pic>
        <p:nvPicPr>
          <p:cNvPr id="7" name="Picture 6"/>
          <p:cNvPicPr>
            <a:picLocks noChangeAspect="1"/>
          </p:cNvPicPr>
          <p:nvPr/>
        </p:nvPicPr>
        <p:blipFill>
          <a:blip r:embed="rId3"/>
          <a:stretch>
            <a:fillRect/>
          </a:stretch>
        </p:blipFill>
        <p:spPr>
          <a:xfrm>
            <a:off x="762000" y="4057888"/>
            <a:ext cx="6982692" cy="746955"/>
          </a:xfrm>
          <a:prstGeom prst="rect">
            <a:avLst/>
          </a:prstGeom>
        </p:spPr>
      </p:pic>
      <p:pic>
        <p:nvPicPr>
          <p:cNvPr id="8" name="Picture 7"/>
          <p:cNvPicPr>
            <a:picLocks noChangeAspect="1"/>
          </p:cNvPicPr>
          <p:nvPr/>
        </p:nvPicPr>
        <p:blipFill>
          <a:blip r:embed="rId4"/>
          <a:stretch>
            <a:fillRect/>
          </a:stretch>
        </p:blipFill>
        <p:spPr>
          <a:xfrm>
            <a:off x="762000" y="5658658"/>
            <a:ext cx="6954700" cy="873637"/>
          </a:xfrm>
          <a:prstGeom prst="rect">
            <a:avLst/>
          </a:prstGeom>
        </p:spPr>
      </p:pic>
    </p:spTree>
    <p:extLst>
      <p:ext uri="{BB962C8B-B14F-4D97-AF65-F5344CB8AC3E}">
        <p14:creationId xmlns:p14="http://schemas.microsoft.com/office/powerpoint/2010/main" val="2467751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 Commands</a:t>
            </a:r>
            <a:br>
              <a:rPr lang="en-US" dirty="0" smtClean="0"/>
            </a:br>
            <a:r>
              <a:rPr lang="en-US" sz="2000" dirty="0" smtClean="0"/>
              <a:t>GROUP BY</a:t>
            </a:r>
            <a:endParaRPr lang="en-US" sz="2000" dirty="0"/>
          </a:p>
        </p:txBody>
      </p:sp>
      <p:sp>
        <p:nvSpPr>
          <p:cNvPr id="5" name="Text Placeholder 2"/>
          <p:cNvSpPr>
            <a:spLocks noGrp="1"/>
          </p:cNvSpPr>
          <p:nvPr>
            <p:ph idx="1"/>
          </p:nvPr>
        </p:nvSpPr>
        <p:spPr>
          <a:xfrm>
            <a:off x="762000" y="1380710"/>
            <a:ext cx="7908176" cy="3390796"/>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Though many queries will not require </a:t>
            </a:r>
            <a:r>
              <a:rPr lang="en-US" sz="1600" dirty="0" smtClean="0"/>
              <a:t>GROUP BY and its attendant aggregates, there are times when they will be required.</a:t>
            </a:r>
          </a:p>
          <a:p>
            <a:pPr lvl="0">
              <a:spcBef>
                <a:spcPts val="600"/>
              </a:spcBef>
            </a:pPr>
            <a:endParaRPr lang="en-US" sz="1600" dirty="0"/>
          </a:p>
          <a:p>
            <a:pPr lvl="0">
              <a:spcBef>
                <a:spcPts val="600"/>
              </a:spcBef>
            </a:pPr>
            <a:r>
              <a:rPr lang="en-US" sz="1600" dirty="0" smtClean="0"/>
              <a:t>To use SQL functions like SUM(), AVG() and COUNT() the GROUP BY clause will be required to be added to the end of the query with a grouping list.  Each column in the grouping list must be listed in the column selection.  Each column in the SELECT list must either be in the grouping list or must </a:t>
            </a:r>
            <a:r>
              <a:rPr lang="en-US" sz="1600" dirty="0" smtClean="0"/>
              <a:t>be created </a:t>
            </a:r>
            <a:r>
              <a:rPr lang="en-US" sz="1600" dirty="0" smtClean="0"/>
              <a:t>with an aggregate function.</a:t>
            </a:r>
          </a:p>
          <a:p>
            <a:pPr lvl="0">
              <a:spcBef>
                <a:spcPts val="600"/>
              </a:spcBef>
            </a:pPr>
            <a:endParaRPr lang="en-US" sz="1600" dirty="0"/>
          </a:p>
          <a:p>
            <a:pPr lvl="0">
              <a:spcBef>
                <a:spcPts val="600"/>
              </a:spcBef>
            </a:pPr>
            <a:r>
              <a:rPr lang="en-US" sz="1600" dirty="0" smtClean="0"/>
              <a:t>HAVING is an additional clause, after the GROUP BY, which allows additional query filtering that depends on the results of one or more of the aggregates.</a:t>
            </a:r>
            <a:endParaRPr lang="en-US" sz="1600" dirty="0"/>
          </a:p>
        </p:txBody>
      </p:sp>
      <p:pic>
        <p:nvPicPr>
          <p:cNvPr id="4" name="Picture 3"/>
          <p:cNvPicPr>
            <a:picLocks noChangeAspect="1"/>
          </p:cNvPicPr>
          <p:nvPr/>
        </p:nvPicPr>
        <p:blipFill>
          <a:blip r:embed="rId3"/>
          <a:stretch>
            <a:fillRect/>
          </a:stretch>
        </p:blipFill>
        <p:spPr>
          <a:xfrm>
            <a:off x="2836557" y="4621092"/>
            <a:ext cx="4187698" cy="1814304"/>
          </a:xfrm>
          <a:prstGeom prst="rect">
            <a:avLst/>
          </a:prstGeom>
        </p:spPr>
      </p:pic>
    </p:spTree>
    <p:extLst>
      <p:ext uri="{BB962C8B-B14F-4D97-AF65-F5344CB8AC3E}">
        <p14:creationId xmlns:p14="http://schemas.microsoft.com/office/powerpoint/2010/main" val="1926789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topics</a:t>
            </a:r>
            <a:br>
              <a:rPr lang="en-US" dirty="0" smtClean="0"/>
            </a:br>
            <a:endParaRPr lang="en-US" sz="2000" dirty="0"/>
          </a:p>
        </p:txBody>
      </p:sp>
      <p:sp>
        <p:nvSpPr>
          <p:cNvPr id="5" name="Text Placeholder 2"/>
          <p:cNvSpPr>
            <a:spLocks noGrp="1"/>
          </p:cNvSpPr>
          <p:nvPr>
            <p:ph idx="1"/>
          </p:nvPr>
        </p:nvSpPr>
        <p:spPr>
          <a:xfrm>
            <a:off x="761998" y="1962599"/>
            <a:ext cx="7517477" cy="4446514"/>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dirty="0" smtClean="0">
                <a:latin typeface="Verdana"/>
              </a:rPr>
              <a:t>During this training session, the following topics will be covered</a:t>
            </a:r>
          </a:p>
          <a:p>
            <a:pPr lvl="1">
              <a:spcBef>
                <a:spcPts val="600"/>
              </a:spcBef>
            </a:pPr>
            <a:r>
              <a:rPr lang="en-US" dirty="0" smtClean="0">
                <a:latin typeface="Verdana"/>
              </a:rPr>
              <a:t>Overview of what the DR actually is</a:t>
            </a:r>
          </a:p>
          <a:p>
            <a:pPr lvl="1">
              <a:spcBef>
                <a:spcPts val="600"/>
              </a:spcBef>
            </a:pPr>
            <a:r>
              <a:rPr lang="en-US" dirty="0" smtClean="0"/>
              <a:t>Overview of SQL Server Management Studio</a:t>
            </a:r>
          </a:p>
          <a:p>
            <a:pPr lvl="1">
              <a:spcBef>
                <a:spcPts val="600"/>
              </a:spcBef>
            </a:pPr>
            <a:r>
              <a:rPr lang="en-US" dirty="0" smtClean="0"/>
              <a:t>Overview of SQL Object Types</a:t>
            </a:r>
          </a:p>
          <a:p>
            <a:pPr lvl="1">
              <a:spcBef>
                <a:spcPts val="600"/>
              </a:spcBef>
            </a:pPr>
            <a:r>
              <a:rPr lang="en-US" dirty="0" smtClean="0">
                <a:latin typeface="Verdana"/>
              </a:rPr>
              <a:t>Walkthrough of the Core SQL commands</a:t>
            </a:r>
          </a:p>
          <a:p>
            <a:pPr lvl="1">
              <a:spcBef>
                <a:spcPts val="600"/>
              </a:spcBef>
            </a:pPr>
            <a:r>
              <a:rPr lang="en-US" dirty="0" smtClean="0"/>
              <a:t>Create Functions</a:t>
            </a:r>
          </a:p>
          <a:p>
            <a:pPr lvl="1">
              <a:spcBef>
                <a:spcPts val="600"/>
              </a:spcBef>
            </a:pPr>
            <a:r>
              <a:rPr lang="en-US" dirty="0" smtClean="0">
                <a:latin typeface="Verdana"/>
              </a:rPr>
              <a:t>Create Stored Procedures</a:t>
            </a:r>
          </a:p>
          <a:p>
            <a:pPr lvl="1">
              <a:spcBef>
                <a:spcPts val="600"/>
              </a:spcBef>
            </a:pPr>
            <a:r>
              <a:rPr lang="en-US" dirty="0" smtClean="0"/>
              <a:t>Demonstrate the methods of how to find data in the DR based on NPR location</a:t>
            </a:r>
            <a:endParaRPr lang="en-US" dirty="0" smtClean="0">
              <a:latin typeface="Verdana"/>
            </a:endParaRPr>
          </a:p>
          <a:p>
            <a:pPr lvl="1">
              <a:spcBef>
                <a:spcPts val="600"/>
              </a:spcBef>
            </a:pPr>
            <a:r>
              <a:rPr lang="en-US" dirty="0" smtClean="0"/>
              <a:t>Overview of some Best Practices along the way</a:t>
            </a:r>
            <a:endParaRPr lang="en-US" dirty="0" smtClean="0">
              <a:latin typeface="Verdana"/>
            </a:endParaRPr>
          </a:p>
        </p:txBody>
      </p:sp>
    </p:spTree>
    <p:extLst>
      <p:ext uri="{BB962C8B-B14F-4D97-AF65-F5344CB8AC3E}">
        <p14:creationId xmlns:p14="http://schemas.microsoft.com/office/powerpoint/2010/main" val="1678164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a:t>
            </a:r>
            <a:br>
              <a:rPr lang="en-US" dirty="0" smtClean="0"/>
            </a:br>
            <a:r>
              <a:rPr lang="en-US" sz="2000" dirty="0" smtClean="0"/>
              <a:t>Date/Time Handling</a:t>
            </a:r>
            <a:endParaRPr lang="en-US" sz="2000" dirty="0"/>
          </a:p>
        </p:txBody>
      </p:sp>
      <p:sp>
        <p:nvSpPr>
          <p:cNvPr id="5" name="Text Placeholder 2"/>
          <p:cNvSpPr>
            <a:spLocks noGrp="1"/>
          </p:cNvSpPr>
          <p:nvPr>
            <p:ph idx="1"/>
          </p:nvPr>
        </p:nvSpPr>
        <p:spPr>
          <a:xfrm>
            <a:off x="895004" y="4613564"/>
            <a:ext cx="6648796" cy="364963"/>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Determine the beginning of the day when given a date:</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3830011239"/>
              </p:ext>
            </p:extLst>
          </p:nvPr>
        </p:nvGraphicFramePr>
        <p:xfrm>
          <a:off x="895004" y="1693907"/>
          <a:ext cx="7442661" cy="2519680"/>
        </p:xfrm>
        <a:graphic>
          <a:graphicData uri="http://schemas.openxmlformats.org/drawingml/2006/table">
            <a:tbl>
              <a:tblPr firstRow="1" bandRow="1">
                <a:tableStyleId>{5C22544A-7EE6-4342-B048-85BDC9FD1C3A}</a:tableStyleId>
              </a:tblPr>
              <a:tblGrid>
                <a:gridCol w="1421477"/>
                <a:gridCol w="6021184"/>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Useful</a:t>
                      </a:r>
                      <a:r>
                        <a:rPr lang="en-US" sz="1400" baseline="0" dirty="0" smtClean="0">
                          <a:latin typeface="Verdana" panose="020B0604030504040204" pitchFamily="34" charset="0"/>
                          <a:ea typeface="Verdana" panose="020B0604030504040204" pitchFamily="34" charset="0"/>
                          <a:cs typeface="Verdana" panose="020B0604030504040204" pitchFamily="34" charset="0"/>
                        </a:rPr>
                        <a:t> Date Functions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dirty="0"/>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DATEADD</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Allows</a:t>
                      </a:r>
                      <a:r>
                        <a:rPr lang="en-US" sz="1400" baseline="0" dirty="0" smtClean="0">
                          <a:latin typeface="Verdana" panose="020B0604030504040204" pitchFamily="34" charset="0"/>
                          <a:ea typeface="Verdana" panose="020B0604030504040204" pitchFamily="34" charset="0"/>
                          <a:cs typeface="Verdana" panose="020B0604030504040204" pitchFamily="34" charset="0"/>
                        </a:rPr>
                        <a:t> addition/subtraction of time (years, months, days, hours, etc.)</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DATEPART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Allows extraction of piece of a date (year,</a:t>
                      </a:r>
                      <a:r>
                        <a:rPr lang="en-US" sz="1400" baseline="0" dirty="0" smtClean="0">
                          <a:latin typeface="Verdana" panose="020B0604030504040204" pitchFamily="34" charset="0"/>
                          <a:ea typeface="Verdana" panose="020B0604030504040204" pitchFamily="34" charset="0"/>
                          <a:cs typeface="Verdana" panose="020B0604030504040204" pitchFamily="34" charset="0"/>
                        </a:rPr>
                        <a:t> month, day, etc.)</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DATENAME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Returns the name of a piece of a date as</a:t>
                      </a:r>
                      <a:r>
                        <a:rPr lang="en-US" sz="1400" baseline="0" dirty="0" smtClean="0">
                          <a:latin typeface="Verdana" panose="020B0604030504040204" pitchFamily="34" charset="0"/>
                          <a:ea typeface="Verdana" panose="020B0604030504040204" pitchFamily="34" charset="0"/>
                          <a:cs typeface="Verdana" panose="020B0604030504040204" pitchFamily="34" charset="0"/>
                        </a:rPr>
                        <a:t> a string</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CONVERT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Converts Date</a:t>
                      </a:r>
                      <a:r>
                        <a:rPr lang="en-US" sz="1400" baseline="0" dirty="0" smtClean="0">
                          <a:latin typeface="Verdana" panose="020B0604030504040204" pitchFamily="34" charset="0"/>
                          <a:ea typeface="Verdana" panose="020B0604030504040204" pitchFamily="34" charset="0"/>
                          <a:cs typeface="Verdana" panose="020B0604030504040204" pitchFamily="34" charset="0"/>
                        </a:rPr>
                        <a:t> to String or String to Date based on style  (if no style specified the system will attempt to determine)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GETDATE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Returns the current date/time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
        <p:nvSpPr>
          <p:cNvPr id="8" name="Text Placeholder 2"/>
          <p:cNvSpPr txBox="1">
            <a:spLocks/>
          </p:cNvSpPr>
          <p:nvPr/>
        </p:nvSpPr>
        <p:spPr>
          <a:xfrm>
            <a:off x="895004" y="5522422"/>
            <a:ext cx="6648796" cy="364963"/>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1600" dirty="0" smtClean="0"/>
              <a:t>Determine the end of the day when given a date:</a:t>
            </a:r>
            <a:endParaRPr lang="en-US" sz="1600" dirty="0"/>
          </a:p>
        </p:txBody>
      </p:sp>
      <p:pic>
        <p:nvPicPr>
          <p:cNvPr id="3" name="Picture 2"/>
          <p:cNvPicPr>
            <a:picLocks noChangeAspect="1"/>
          </p:cNvPicPr>
          <p:nvPr/>
        </p:nvPicPr>
        <p:blipFill>
          <a:blip r:embed="rId3"/>
          <a:stretch>
            <a:fillRect/>
          </a:stretch>
        </p:blipFill>
        <p:spPr>
          <a:xfrm>
            <a:off x="962737" y="5081598"/>
            <a:ext cx="6293196" cy="233537"/>
          </a:xfrm>
          <a:prstGeom prst="rect">
            <a:avLst/>
          </a:prstGeom>
        </p:spPr>
      </p:pic>
      <p:pic>
        <p:nvPicPr>
          <p:cNvPr id="9" name="Picture 8"/>
          <p:cNvPicPr>
            <a:picLocks noChangeAspect="1"/>
          </p:cNvPicPr>
          <p:nvPr/>
        </p:nvPicPr>
        <p:blipFill>
          <a:blip r:embed="rId4"/>
          <a:stretch>
            <a:fillRect/>
          </a:stretch>
        </p:blipFill>
        <p:spPr>
          <a:xfrm>
            <a:off x="962737" y="6094672"/>
            <a:ext cx="7442661" cy="191246"/>
          </a:xfrm>
          <a:prstGeom prst="rect">
            <a:avLst/>
          </a:prstGeom>
        </p:spPr>
      </p:pic>
    </p:spTree>
    <p:extLst>
      <p:ext uri="{BB962C8B-B14F-4D97-AF65-F5344CB8AC3E}">
        <p14:creationId xmlns:p14="http://schemas.microsoft.com/office/powerpoint/2010/main" val="3795179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Date/Time Handling</a:t>
            </a:r>
            <a:br>
              <a:rPr lang="en-US" dirty="0" smtClean="0"/>
            </a:br>
            <a:r>
              <a:rPr lang="en-US" sz="2000" dirty="0" smtClean="0"/>
              <a:t>Review in SSMS</a:t>
            </a:r>
            <a:endParaRPr lang="en-US" sz="2000" dirty="0"/>
          </a:p>
        </p:txBody>
      </p:sp>
      <p:pic>
        <p:nvPicPr>
          <p:cNvPr id="11" name="Picture 10"/>
          <p:cNvPicPr>
            <a:picLocks noChangeAspect="1"/>
          </p:cNvPicPr>
          <p:nvPr/>
        </p:nvPicPr>
        <p:blipFill>
          <a:blip r:embed="rId2"/>
          <a:stretch>
            <a:fillRect/>
          </a:stretch>
        </p:blipFill>
        <p:spPr>
          <a:xfrm>
            <a:off x="762000" y="1678421"/>
            <a:ext cx="7732319" cy="4371540"/>
          </a:xfrm>
          <a:prstGeom prst="rect">
            <a:avLst/>
          </a:prstGeom>
        </p:spPr>
      </p:pic>
    </p:spTree>
    <p:extLst>
      <p:ext uri="{BB962C8B-B14F-4D97-AF65-F5344CB8AC3E}">
        <p14:creationId xmlns:p14="http://schemas.microsoft.com/office/powerpoint/2010/main" val="2534777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a:t>
            </a:r>
            <a:br>
              <a:rPr lang="en-US" dirty="0" smtClean="0"/>
            </a:br>
            <a:r>
              <a:rPr lang="en-US" sz="2000" dirty="0" smtClean="0"/>
              <a:t>JOIN</a:t>
            </a:r>
            <a:endParaRPr lang="en-US" sz="2000" dirty="0"/>
          </a:p>
        </p:txBody>
      </p:sp>
      <p:sp>
        <p:nvSpPr>
          <p:cNvPr id="5" name="Text Placeholder 2"/>
          <p:cNvSpPr>
            <a:spLocks noGrp="1"/>
          </p:cNvSpPr>
          <p:nvPr>
            <p:ph idx="1"/>
          </p:nvPr>
        </p:nvSpPr>
        <p:spPr>
          <a:xfrm>
            <a:off x="762000" y="1513713"/>
            <a:ext cx="7908176" cy="855414"/>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A JOIN allows for the retrieval of data from multiple tables based on the logical relationship between the tables.  The logical relationship is based on specifying the relationship of the columns in the tables.</a:t>
            </a:r>
          </a:p>
          <a:p>
            <a:pPr lvl="0">
              <a:spcBef>
                <a:spcPts val="600"/>
              </a:spcBef>
            </a:pPr>
            <a:endParaRPr lang="en-US" sz="1600" dirty="0" smtClean="0"/>
          </a:p>
        </p:txBody>
      </p:sp>
      <p:graphicFrame>
        <p:nvGraphicFramePr>
          <p:cNvPr id="6" name="Table 5"/>
          <p:cNvGraphicFramePr>
            <a:graphicFrameLocks noGrp="1"/>
          </p:cNvGraphicFramePr>
          <p:nvPr>
            <p:extLst>
              <p:ext uri="{D42A27DB-BD31-4B8C-83A1-F6EECF244321}">
                <p14:modId xmlns:p14="http://schemas.microsoft.com/office/powerpoint/2010/main" val="2322499711"/>
              </p:ext>
            </p:extLst>
          </p:nvPr>
        </p:nvGraphicFramePr>
        <p:xfrm>
          <a:off x="881149" y="2618508"/>
          <a:ext cx="7423266" cy="3611880"/>
        </p:xfrm>
        <a:graphic>
          <a:graphicData uri="http://schemas.openxmlformats.org/drawingml/2006/table">
            <a:tbl>
              <a:tblPr firstRow="1" bandRow="1">
                <a:tableStyleId>{5C22544A-7EE6-4342-B048-85BDC9FD1C3A}</a:tableStyleId>
              </a:tblPr>
              <a:tblGrid>
                <a:gridCol w="1028791"/>
                <a:gridCol w="1028791"/>
                <a:gridCol w="5365684"/>
              </a:tblGrid>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JOIN Types</a:t>
                      </a:r>
                    </a:p>
                  </a:txBody>
                  <a:tcPr/>
                </a:tc>
                <a:tc hMerge="1">
                  <a:txBody>
                    <a:bodyPr/>
                    <a:lstStyle/>
                    <a:p>
                      <a:endParaRPr lang="en-US"/>
                    </a:p>
                  </a:txBody>
                  <a:tcPr/>
                </a:tc>
                <a:tc hMerge="1">
                  <a:txBody>
                    <a:bodyPr/>
                    <a:lstStyle/>
                    <a:p>
                      <a:endParaRPr lang="en-US" dirty="0"/>
                    </a:p>
                  </a:txBody>
                  <a:tcPr/>
                </a:tc>
              </a:tr>
              <a:tr h="370840">
                <a:tc gridSpan="2">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INNER JOIN</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Includes only rows that match condition in both tables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gridSpan="2">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OUTER JOIN</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LEFT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Includes all rows from the first table and only rows</a:t>
                      </a:r>
                      <a:r>
                        <a:rPr lang="en-US" sz="1400" baseline="0" dirty="0" smtClean="0">
                          <a:latin typeface="Verdana" panose="020B0604030504040204" pitchFamily="34" charset="0"/>
                          <a:ea typeface="Verdana" panose="020B0604030504040204" pitchFamily="34" charset="0"/>
                          <a:cs typeface="Verdana" panose="020B0604030504040204" pitchFamily="34" charset="0"/>
                        </a:rPr>
                        <a:t> that match the condition from the secondary table</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RIGHT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Includes only rows that match the condition from the first table and all the rows from the secondary table (reverse of LEFT)</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FULL</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Includes all rows from both tables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r h="370840">
                <a:tc gridSpan="2">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CROSS JOIN</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Includes all rows from the first table.  Each of the rows from the first table are combined will all the rows from the secondary table.  These are also called Cartesian joins.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33875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SQL</a:t>
            </a:r>
            <a:br>
              <a:rPr lang="en-US" dirty="0" smtClean="0"/>
            </a:br>
            <a:r>
              <a:rPr lang="en-US" sz="2000" dirty="0" smtClean="0"/>
              <a:t>JOIN</a:t>
            </a:r>
            <a:endParaRPr lang="en-US" sz="2000" dirty="0"/>
          </a:p>
        </p:txBody>
      </p:sp>
      <p:sp>
        <p:nvSpPr>
          <p:cNvPr id="5" name="Text Placeholder 2"/>
          <p:cNvSpPr>
            <a:spLocks noGrp="1"/>
          </p:cNvSpPr>
          <p:nvPr>
            <p:ph idx="1"/>
          </p:nvPr>
        </p:nvSpPr>
        <p:spPr>
          <a:xfrm>
            <a:off x="762000" y="1513713"/>
            <a:ext cx="7908176" cy="855414"/>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latin typeface="Verdana"/>
              </a:rPr>
              <a:t>The two primary JOIN’s that will be used are the INNER JOIN (JOIN) and the LEFT OUTER JOIN (LEFT JOIN).</a:t>
            </a:r>
          </a:p>
          <a:p>
            <a:pPr lvl="0">
              <a:spcBef>
                <a:spcPts val="600"/>
              </a:spcBef>
            </a:pPr>
            <a:endParaRPr lang="en-US" sz="1600" dirty="0" smtClean="0"/>
          </a:p>
        </p:txBody>
      </p:sp>
      <p:pic>
        <p:nvPicPr>
          <p:cNvPr id="3" name="Picture 2"/>
          <p:cNvPicPr>
            <a:picLocks noChangeAspect="1"/>
          </p:cNvPicPr>
          <p:nvPr/>
        </p:nvPicPr>
        <p:blipFill>
          <a:blip r:embed="rId2"/>
          <a:stretch>
            <a:fillRect/>
          </a:stretch>
        </p:blipFill>
        <p:spPr>
          <a:xfrm>
            <a:off x="762000" y="2169618"/>
            <a:ext cx="7509933" cy="1234741"/>
          </a:xfrm>
          <a:prstGeom prst="rect">
            <a:avLst/>
          </a:prstGeom>
        </p:spPr>
      </p:pic>
      <p:sp>
        <p:nvSpPr>
          <p:cNvPr id="7" name="Text Placeholder 2"/>
          <p:cNvSpPr txBox="1">
            <a:spLocks/>
          </p:cNvSpPr>
          <p:nvPr/>
        </p:nvSpPr>
        <p:spPr>
          <a:xfrm>
            <a:off x="762000" y="3404359"/>
            <a:ext cx="7908176" cy="3076728"/>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1600" dirty="0" smtClean="0"/>
              <a:t>Within the Meditech system, always use the </a:t>
            </a:r>
            <a:r>
              <a:rPr lang="en-US" sz="1600" b="1" dirty="0" err="1" smtClean="0"/>
              <a:t>SourceID</a:t>
            </a:r>
            <a:r>
              <a:rPr lang="en-US" sz="1600" dirty="0" smtClean="0"/>
              <a:t> as part of the condition for the joining of the tables.  This will insure not only that the correct records are matched, but that the query will use the Meditech created indexes on the tables.  This will help with performance of the query.</a:t>
            </a:r>
          </a:p>
          <a:p>
            <a:endParaRPr lang="en-US" sz="1600" dirty="0"/>
          </a:p>
          <a:p>
            <a:r>
              <a:rPr lang="en-US" sz="1600" dirty="0" smtClean="0"/>
              <a:t>When using the </a:t>
            </a:r>
            <a:r>
              <a:rPr lang="en-US" sz="1600" b="1" dirty="0" smtClean="0"/>
              <a:t>LEFT OUTER JOIN</a:t>
            </a:r>
            <a:r>
              <a:rPr lang="en-US" sz="1600" dirty="0" smtClean="0"/>
              <a:t>, the columns from the secondary table without a match will return a NULL value.</a:t>
            </a:r>
          </a:p>
          <a:p>
            <a:endParaRPr lang="en-US" sz="1600" dirty="0"/>
          </a:p>
          <a:p>
            <a:r>
              <a:rPr lang="en-US" sz="1600" b="1" dirty="0" smtClean="0"/>
              <a:t>Note:</a:t>
            </a:r>
            <a:r>
              <a:rPr lang="en-US" sz="1600" dirty="0" smtClean="0"/>
              <a:t> Be cautious when using </a:t>
            </a:r>
            <a:r>
              <a:rPr lang="en-US" sz="1600" b="1" dirty="0" smtClean="0"/>
              <a:t>INNER JOIN</a:t>
            </a:r>
            <a:r>
              <a:rPr lang="en-US" sz="1600" dirty="0" smtClean="0"/>
              <a:t> when pulling data.  This could cause dropped rows of data based on the join condition.</a:t>
            </a:r>
            <a:endParaRPr lang="en-US" sz="1600" b="1" dirty="0" smtClean="0"/>
          </a:p>
          <a:p>
            <a:endParaRPr lang="en-US" sz="1600" dirty="0" smtClean="0"/>
          </a:p>
        </p:txBody>
      </p:sp>
    </p:spTree>
    <p:extLst>
      <p:ext uri="{BB962C8B-B14F-4D97-AF65-F5344CB8AC3E}">
        <p14:creationId xmlns:p14="http://schemas.microsoft.com/office/powerpoint/2010/main" val="2945689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JOINs</a:t>
            </a:r>
            <a:br>
              <a:rPr lang="en-US" dirty="0" smtClean="0"/>
            </a:br>
            <a:r>
              <a:rPr lang="en-US" sz="2000" dirty="0" smtClean="0"/>
              <a:t>Review in SSMS</a:t>
            </a:r>
            <a:endParaRPr lang="en-US" sz="2000" dirty="0"/>
          </a:p>
        </p:txBody>
      </p:sp>
      <p:pic>
        <p:nvPicPr>
          <p:cNvPr id="3" name="Picture 2"/>
          <p:cNvPicPr>
            <a:picLocks noChangeAspect="1"/>
          </p:cNvPicPr>
          <p:nvPr/>
        </p:nvPicPr>
        <p:blipFill>
          <a:blip r:embed="rId2"/>
          <a:stretch>
            <a:fillRect/>
          </a:stretch>
        </p:blipFill>
        <p:spPr>
          <a:xfrm>
            <a:off x="762000" y="1812175"/>
            <a:ext cx="7398254" cy="4360618"/>
          </a:xfrm>
          <a:prstGeom prst="rect">
            <a:avLst/>
          </a:prstGeom>
        </p:spPr>
      </p:pic>
    </p:spTree>
    <p:extLst>
      <p:ext uri="{BB962C8B-B14F-4D97-AF65-F5344CB8AC3E}">
        <p14:creationId xmlns:p14="http://schemas.microsoft.com/office/powerpoint/2010/main" val="2055186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6781800" cy="849703"/>
          </a:xfrm>
        </p:spPr>
        <p:txBody>
          <a:bodyPr/>
          <a:lstStyle/>
          <a:p>
            <a:r>
              <a:rPr lang="en-US" dirty="0" smtClean="0"/>
              <a:t>Core SQL</a:t>
            </a:r>
            <a:br>
              <a:rPr lang="en-US" dirty="0" smtClean="0"/>
            </a:br>
            <a:r>
              <a:rPr lang="en-US" sz="2000" dirty="0" smtClean="0"/>
              <a:t>Custom Functions</a:t>
            </a:r>
            <a:endParaRPr lang="en-US" sz="2000" dirty="0"/>
          </a:p>
        </p:txBody>
      </p:sp>
      <p:sp>
        <p:nvSpPr>
          <p:cNvPr id="5" name="Text Placeholder 2"/>
          <p:cNvSpPr>
            <a:spLocks noGrp="1"/>
          </p:cNvSpPr>
          <p:nvPr>
            <p:ph idx="1"/>
          </p:nvPr>
        </p:nvSpPr>
        <p:spPr>
          <a:xfrm>
            <a:off x="762000" y="1461203"/>
            <a:ext cx="7492538" cy="931556"/>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A custom function can be created to handle repetitive tasks and minimize the amount of program duplication.  This also allows for the modification of code in one location.</a:t>
            </a:r>
            <a:endParaRPr lang="en-US" sz="1600" dirty="0"/>
          </a:p>
        </p:txBody>
      </p:sp>
      <p:pic>
        <p:nvPicPr>
          <p:cNvPr id="4" name="Picture 3"/>
          <p:cNvPicPr>
            <a:picLocks noChangeAspect="1"/>
          </p:cNvPicPr>
          <p:nvPr/>
        </p:nvPicPr>
        <p:blipFill>
          <a:blip r:embed="rId3"/>
          <a:stretch>
            <a:fillRect/>
          </a:stretch>
        </p:blipFill>
        <p:spPr>
          <a:xfrm>
            <a:off x="838200" y="2364660"/>
            <a:ext cx="4738687" cy="4136152"/>
          </a:xfrm>
          <a:prstGeom prst="rect">
            <a:avLst/>
          </a:prstGeom>
        </p:spPr>
      </p:pic>
    </p:spTree>
    <p:extLst>
      <p:ext uri="{BB962C8B-B14F-4D97-AF65-F5344CB8AC3E}">
        <p14:creationId xmlns:p14="http://schemas.microsoft.com/office/powerpoint/2010/main" val="366753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6781800" cy="849703"/>
          </a:xfrm>
        </p:spPr>
        <p:txBody>
          <a:bodyPr/>
          <a:lstStyle/>
          <a:p>
            <a:r>
              <a:rPr lang="en-US" dirty="0" smtClean="0"/>
              <a:t>Core SQL</a:t>
            </a:r>
            <a:br>
              <a:rPr lang="en-US" dirty="0" smtClean="0"/>
            </a:br>
            <a:r>
              <a:rPr lang="en-US" sz="2000" dirty="0" smtClean="0"/>
              <a:t>Using Custom Functions</a:t>
            </a:r>
            <a:endParaRPr lang="en-US" sz="2000" dirty="0"/>
          </a:p>
        </p:txBody>
      </p:sp>
      <p:sp>
        <p:nvSpPr>
          <p:cNvPr id="5" name="Text Placeholder 2"/>
          <p:cNvSpPr>
            <a:spLocks noGrp="1"/>
          </p:cNvSpPr>
          <p:nvPr>
            <p:ph idx="1"/>
          </p:nvPr>
        </p:nvSpPr>
        <p:spPr>
          <a:xfrm>
            <a:off x="762000" y="1587200"/>
            <a:ext cx="7492538" cy="1147687"/>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Converting an internal Meditech date/time stored in a CDS response to a SQL date/time requires the knowledge of the process that Meditech utilizes.  For this reason, a function can be used to hold the process in a single place.</a:t>
            </a:r>
            <a:endParaRPr lang="en-US" sz="1600" dirty="0"/>
          </a:p>
        </p:txBody>
      </p:sp>
      <p:sp>
        <p:nvSpPr>
          <p:cNvPr id="8" name="Text Placeholder 2"/>
          <p:cNvSpPr txBox="1">
            <a:spLocks/>
          </p:cNvSpPr>
          <p:nvPr/>
        </p:nvSpPr>
        <p:spPr>
          <a:xfrm>
            <a:off x="762000" y="4392549"/>
            <a:ext cx="7510394" cy="695498"/>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1600" dirty="0" smtClean="0"/>
              <a:t>Computing and displaying the patient age requires a custom function to match how Meditech displays age (</a:t>
            </a:r>
            <a:r>
              <a:rPr lang="en-US" sz="1600" dirty="0" err="1" smtClean="0"/>
              <a:t>nnn</a:t>
            </a:r>
            <a:r>
              <a:rPr lang="en-US" sz="1600" dirty="0" smtClean="0"/>
              <a:t>, </a:t>
            </a:r>
            <a:r>
              <a:rPr lang="en-US" sz="1600" dirty="0" err="1" smtClean="0"/>
              <a:t>yy</a:t>
            </a:r>
            <a:r>
              <a:rPr lang="en-US" sz="1600" dirty="0" smtClean="0"/>
              <a:t> mm, mm </a:t>
            </a:r>
            <a:r>
              <a:rPr lang="en-US" sz="1600" dirty="0" err="1" smtClean="0"/>
              <a:t>dd</a:t>
            </a:r>
            <a:r>
              <a:rPr lang="en-US" sz="1600" dirty="0" smtClean="0"/>
              <a:t>).</a:t>
            </a:r>
            <a:endParaRPr lang="en-US" sz="1600" dirty="0"/>
          </a:p>
        </p:txBody>
      </p:sp>
      <p:pic>
        <p:nvPicPr>
          <p:cNvPr id="7" name="Picture 6"/>
          <p:cNvPicPr>
            <a:picLocks noChangeAspect="1"/>
          </p:cNvPicPr>
          <p:nvPr/>
        </p:nvPicPr>
        <p:blipFill>
          <a:blip r:embed="rId2"/>
          <a:stretch>
            <a:fillRect/>
          </a:stretch>
        </p:blipFill>
        <p:spPr>
          <a:xfrm>
            <a:off x="807783" y="3020949"/>
            <a:ext cx="7548164" cy="984088"/>
          </a:xfrm>
          <a:prstGeom prst="rect">
            <a:avLst/>
          </a:prstGeom>
        </p:spPr>
      </p:pic>
      <p:pic>
        <p:nvPicPr>
          <p:cNvPr id="10" name="Picture 9"/>
          <p:cNvPicPr>
            <a:picLocks noChangeAspect="1"/>
          </p:cNvPicPr>
          <p:nvPr/>
        </p:nvPicPr>
        <p:blipFill>
          <a:blip r:embed="rId3"/>
          <a:stretch>
            <a:fillRect/>
          </a:stretch>
        </p:blipFill>
        <p:spPr>
          <a:xfrm>
            <a:off x="807783" y="5255196"/>
            <a:ext cx="7446755" cy="936850"/>
          </a:xfrm>
          <a:prstGeom prst="rect">
            <a:avLst/>
          </a:prstGeom>
        </p:spPr>
      </p:pic>
    </p:spTree>
    <p:extLst>
      <p:ext uri="{BB962C8B-B14F-4D97-AF65-F5344CB8AC3E}">
        <p14:creationId xmlns:p14="http://schemas.microsoft.com/office/powerpoint/2010/main" val="1463777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Custom Functions</a:t>
            </a:r>
            <a:br>
              <a:rPr lang="en-US" dirty="0" smtClean="0"/>
            </a:br>
            <a:r>
              <a:rPr lang="en-US" sz="2000" dirty="0" smtClean="0"/>
              <a:t>Review in SSMS</a:t>
            </a:r>
            <a:endParaRPr lang="en-US" sz="2000" dirty="0"/>
          </a:p>
        </p:txBody>
      </p:sp>
      <p:pic>
        <p:nvPicPr>
          <p:cNvPr id="4" name="Picture 3"/>
          <p:cNvPicPr>
            <a:picLocks noChangeAspect="1"/>
          </p:cNvPicPr>
          <p:nvPr/>
        </p:nvPicPr>
        <p:blipFill>
          <a:blip r:embed="rId2"/>
          <a:stretch>
            <a:fillRect/>
          </a:stretch>
        </p:blipFill>
        <p:spPr>
          <a:xfrm>
            <a:off x="762000" y="1678421"/>
            <a:ext cx="7696638" cy="4617983"/>
          </a:xfrm>
          <a:prstGeom prst="rect">
            <a:avLst/>
          </a:prstGeom>
        </p:spPr>
      </p:pic>
    </p:spTree>
    <p:extLst>
      <p:ext uri="{BB962C8B-B14F-4D97-AF65-F5344CB8AC3E}">
        <p14:creationId xmlns:p14="http://schemas.microsoft.com/office/powerpoint/2010/main" val="1645596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6781800" cy="849703"/>
          </a:xfrm>
        </p:spPr>
        <p:txBody>
          <a:bodyPr/>
          <a:lstStyle/>
          <a:p>
            <a:r>
              <a:rPr lang="en-US" dirty="0" smtClean="0"/>
              <a:t>Core SQL</a:t>
            </a:r>
            <a:br>
              <a:rPr lang="en-US" dirty="0" smtClean="0"/>
            </a:br>
            <a:r>
              <a:rPr lang="en-US" sz="2000" dirty="0" smtClean="0"/>
              <a:t>Variables</a:t>
            </a:r>
            <a:endParaRPr lang="en-US" sz="2000" dirty="0"/>
          </a:p>
        </p:txBody>
      </p:sp>
      <p:sp>
        <p:nvSpPr>
          <p:cNvPr id="5" name="Text Placeholder 2"/>
          <p:cNvSpPr>
            <a:spLocks noGrp="1"/>
          </p:cNvSpPr>
          <p:nvPr>
            <p:ph idx="1"/>
          </p:nvPr>
        </p:nvSpPr>
        <p:spPr>
          <a:xfrm>
            <a:off x="762000" y="1587200"/>
            <a:ext cx="7492538" cy="1828860"/>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The SQL engine can process a series of commands, which allows for the creation and population of variables prior to issuing a SELECT command.</a:t>
            </a:r>
          </a:p>
          <a:p>
            <a:pPr lvl="0">
              <a:spcBef>
                <a:spcPts val="600"/>
              </a:spcBef>
            </a:pPr>
            <a:endParaRPr lang="en-US" sz="1600" dirty="0"/>
          </a:p>
          <a:p>
            <a:pPr lvl="0">
              <a:spcBef>
                <a:spcPts val="600"/>
              </a:spcBef>
            </a:pPr>
            <a:r>
              <a:rPr lang="en-US" sz="1600" dirty="0" smtClean="0"/>
              <a:t>Variables are created using a </a:t>
            </a:r>
            <a:r>
              <a:rPr lang="en-US" sz="1600" b="1" dirty="0" smtClean="0"/>
              <a:t>DECLARE</a:t>
            </a:r>
            <a:r>
              <a:rPr lang="en-US" sz="1600" dirty="0" smtClean="0"/>
              <a:t> statement with a name and a type.</a:t>
            </a:r>
            <a:endParaRPr lang="en-US" sz="1600" dirty="0"/>
          </a:p>
        </p:txBody>
      </p:sp>
      <p:sp>
        <p:nvSpPr>
          <p:cNvPr id="8" name="Text Placeholder 2"/>
          <p:cNvSpPr txBox="1">
            <a:spLocks/>
          </p:cNvSpPr>
          <p:nvPr/>
        </p:nvSpPr>
        <p:spPr>
          <a:xfrm>
            <a:off x="762000" y="3803260"/>
            <a:ext cx="7510394" cy="1355336"/>
          </a:xfrm>
          <a:prstGeom prst="rect">
            <a:avLst/>
          </a:prstGeom>
        </p:spPr>
        <p:txBody>
          <a:bodyPr vert="horz" lIns="91440" tIns="45720" rIns="91440" bIns="45720" rtlCol="0" anchor="t" anchorCtr="0">
            <a:noAutofit/>
          </a:bodyPr>
          <a:lstStyle>
            <a:lvl1pPr marL="0" indent="0" algn="l" defTabSz="914400" rtl="0" eaLnBrk="1" latinLnBrk="0" hangingPunct="1">
              <a:spcBef>
                <a:spcPts val="600"/>
              </a:spcBef>
              <a:buClr>
                <a:schemeClr val="accent1"/>
              </a:buClr>
              <a:buFontTx/>
              <a:buNone/>
              <a:defRPr sz="2400" kern="1200">
                <a:solidFill>
                  <a:schemeClr val="tx2"/>
                </a:solidFill>
                <a:latin typeface="Verdana"/>
                <a:ea typeface="+mn-ea"/>
                <a:cs typeface="+mn-cs"/>
              </a:defRPr>
            </a:lvl1pPr>
            <a:lvl2pPr marL="594360" indent="-274320" algn="l" defTabSz="914400" rtl="0" eaLnBrk="1" latinLnBrk="0" hangingPunct="1">
              <a:spcBef>
                <a:spcPts val="600"/>
              </a:spcBef>
              <a:buClr>
                <a:schemeClr val="accent1"/>
              </a:buClr>
              <a:buFont typeface="Arial" pitchFamily="34" charset="0"/>
              <a:buChar char="•"/>
              <a:defRPr sz="2200" kern="1200">
                <a:solidFill>
                  <a:schemeClr val="tx2"/>
                </a:solidFill>
                <a:latin typeface="Verdana"/>
                <a:ea typeface="+mn-ea"/>
                <a:cs typeface="+mn-cs"/>
              </a:defRPr>
            </a:lvl2pPr>
            <a:lvl3pPr marL="868680" indent="-228600" algn="l" defTabSz="914400" rtl="0" eaLnBrk="1" latinLnBrk="0" hangingPunct="1">
              <a:spcBef>
                <a:spcPts val="600"/>
              </a:spcBef>
              <a:buClr>
                <a:schemeClr val="accent1"/>
              </a:buClr>
              <a:buFont typeface="Arial" pitchFamily="34" charset="0"/>
              <a:buChar char="•"/>
              <a:defRPr sz="2000" kern="1200">
                <a:solidFill>
                  <a:schemeClr val="tx2"/>
                </a:solidFill>
                <a:latin typeface="Verdana"/>
                <a:ea typeface="+mn-ea"/>
                <a:cs typeface="+mn-cs"/>
              </a:defRPr>
            </a:lvl3pPr>
            <a:lvl4pPr marL="1143000" indent="-228600" algn="l" defTabSz="914400" rtl="0" eaLnBrk="1" latinLnBrk="0" hangingPunct="1">
              <a:spcBef>
                <a:spcPts val="600"/>
              </a:spcBef>
              <a:buClr>
                <a:schemeClr val="accent1"/>
              </a:buClr>
              <a:buFont typeface="Arial" pitchFamily="34" charset="0"/>
              <a:buChar char="•"/>
              <a:defRPr sz="1800" kern="1200">
                <a:solidFill>
                  <a:schemeClr val="tx2"/>
                </a:solidFill>
                <a:latin typeface="Verdana"/>
                <a:ea typeface="+mn-ea"/>
                <a:cs typeface="+mn-cs"/>
              </a:defRPr>
            </a:lvl4pPr>
            <a:lvl5pPr marL="1371600" indent="-228600" algn="l" defTabSz="914400" rtl="0" eaLnBrk="1" latinLnBrk="0" hangingPunct="1">
              <a:spcBef>
                <a:spcPts val="600"/>
              </a:spcBef>
              <a:buClr>
                <a:schemeClr val="accent1"/>
              </a:buClr>
              <a:buFont typeface="Arial" pitchFamily="34" charset="0"/>
              <a:buChar char="•"/>
              <a:defRPr sz="1800" kern="1200" baseline="0">
                <a:solidFill>
                  <a:schemeClr val="tx2"/>
                </a:solidFill>
                <a:latin typeface="Verdana"/>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1600" dirty="0" smtClean="0"/>
              <a:t>If a default value is not assigned when the variable is created or the value needs to be modified, the </a:t>
            </a:r>
            <a:r>
              <a:rPr lang="en-US" sz="1600" b="1" dirty="0" smtClean="0"/>
              <a:t>SET</a:t>
            </a:r>
            <a:r>
              <a:rPr lang="en-US" sz="1600" dirty="0" smtClean="0"/>
              <a:t> command can be used to modify the value to a constant or the result of a SELECT statement (the SELECT statement can return an arbitrary result set of one row with one column only).</a:t>
            </a:r>
            <a:endParaRPr lang="en-US" sz="1600" dirty="0"/>
          </a:p>
        </p:txBody>
      </p:sp>
      <p:pic>
        <p:nvPicPr>
          <p:cNvPr id="3" name="Picture 2"/>
          <p:cNvPicPr>
            <a:picLocks noChangeAspect="1"/>
          </p:cNvPicPr>
          <p:nvPr/>
        </p:nvPicPr>
        <p:blipFill>
          <a:blip r:embed="rId3"/>
          <a:stretch>
            <a:fillRect/>
          </a:stretch>
        </p:blipFill>
        <p:spPr>
          <a:xfrm>
            <a:off x="762000" y="3404171"/>
            <a:ext cx="4410691" cy="333422"/>
          </a:xfrm>
          <a:prstGeom prst="rect">
            <a:avLst/>
          </a:prstGeom>
        </p:spPr>
      </p:pic>
      <p:pic>
        <p:nvPicPr>
          <p:cNvPr id="4" name="Picture 3"/>
          <p:cNvPicPr>
            <a:picLocks noChangeAspect="1"/>
          </p:cNvPicPr>
          <p:nvPr/>
        </p:nvPicPr>
        <p:blipFill>
          <a:blip r:embed="rId4"/>
          <a:stretch>
            <a:fillRect/>
          </a:stretch>
        </p:blipFill>
        <p:spPr>
          <a:xfrm>
            <a:off x="819227" y="5092438"/>
            <a:ext cx="6554676" cy="1319853"/>
          </a:xfrm>
          <a:prstGeom prst="rect">
            <a:avLst/>
          </a:prstGeom>
        </p:spPr>
      </p:pic>
    </p:spTree>
    <p:extLst>
      <p:ext uri="{BB962C8B-B14F-4D97-AF65-F5344CB8AC3E}">
        <p14:creationId xmlns:p14="http://schemas.microsoft.com/office/powerpoint/2010/main" val="3043023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6781800" cy="849703"/>
          </a:xfrm>
        </p:spPr>
        <p:txBody>
          <a:bodyPr/>
          <a:lstStyle/>
          <a:p>
            <a:r>
              <a:rPr lang="en-US" dirty="0" smtClean="0"/>
              <a:t>Core SQL</a:t>
            </a:r>
            <a:br>
              <a:rPr lang="en-US" dirty="0" smtClean="0"/>
            </a:br>
            <a:r>
              <a:rPr lang="en-US" sz="2000" dirty="0" smtClean="0"/>
              <a:t>CASE</a:t>
            </a:r>
            <a:endParaRPr lang="en-US" sz="2000" dirty="0"/>
          </a:p>
        </p:txBody>
      </p:sp>
      <p:sp>
        <p:nvSpPr>
          <p:cNvPr id="5" name="Text Placeholder 2"/>
          <p:cNvSpPr>
            <a:spLocks noGrp="1"/>
          </p:cNvSpPr>
          <p:nvPr>
            <p:ph idx="1"/>
          </p:nvPr>
        </p:nvSpPr>
        <p:spPr>
          <a:xfrm>
            <a:off x="762000" y="1587199"/>
            <a:ext cx="7492538" cy="4899865"/>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Evaluates a list of conditions and returns one of multiple result expressions.</a:t>
            </a:r>
          </a:p>
          <a:p>
            <a:pPr lvl="0">
              <a:spcBef>
                <a:spcPts val="600"/>
              </a:spcBef>
            </a:pPr>
            <a:endParaRPr lang="en-US" sz="1600" dirty="0"/>
          </a:p>
          <a:p>
            <a:pPr lvl="0">
              <a:spcBef>
                <a:spcPts val="600"/>
              </a:spcBef>
            </a:pPr>
            <a:r>
              <a:rPr lang="en-US" sz="1600" dirty="0" smtClean="0"/>
              <a:t>The CASE expression has two formats</a:t>
            </a:r>
          </a:p>
          <a:p>
            <a:pPr marL="285750" lvl="0" indent="-285750">
              <a:spcBef>
                <a:spcPts val="600"/>
              </a:spcBef>
              <a:buFont typeface="Arial" panose="020B0604020202020204" pitchFamily="34" charset="0"/>
              <a:buChar char="•"/>
            </a:pPr>
            <a:r>
              <a:rPr lang="en-US" sz="1600" dirty="0" smtClean="0"/>
              <a:t>The simple CASE expression compares an expression to a set of simple expressions to determine the result.</a:t>
            </a:r>
          </a:p>
          <a:p>
            <a:pPr marL="285750" lvl="0" indent="-285750">
              <a:spcBef>
                <a:spcPts val="600"/>
              </a:spcBef>
              <a:buFont typeface="Arial" panose="020B0604020202020204" pitchFamily="34" charset="0"/>
              <a:buChar char="•"/>
            </a:pPr>
            <a:endParaRPr lang="en-US" sz="1600" dirty="0"/>
          </a:p>
          <a:p>
            <a:pPr marL="285750" lvl="0" indent="-285750">
              <a:spcBef>
                <a:spcPts val="600"/>
              </a:spcBef>
              <a:buFont typeface="Arial" panose="020B0604020202020204" pitchFamily="34" charset="0"/>
              <a:buChar char="•"/>
            </a:pPr>
            <a:endParaRPr lang="en-US" sz="1600" dirty="0" smtClean="0"/>
          </a:p>
          <a:p>
            <a:pPr marL="285750" lvl="0" indent="-285750">
              <a:spcBef>
                <a:spcPts val="600"/>
              </a:spcBef>
              <a:buFont typeface="Arial" panose="020B0604020202020204" pitchFamily="34" charset="0"/>
              <a:buChar char="•"/>
            </a:pPr>
            <a:endParaRPr lang="en-US" sz="1600" dirty="0" smtClean="0"/>
          </a:p>
          <a:p>
            <a:pPr marL="285750" lvl="0" indent="-285750">
              <a:spcBef>
                <a:spcPts val="600"/>
              </a:spcBef>
              <a:buFont typeface="Arial" panose="020B0604020202020204" pitchFamily="34" charset="0"/>
              <a:buChar char="•"/>
            </a:pPr>
            <a:endParaRPr lang="en-US" sz="1600" dirty="0"/>
          </a:p>
          <a:p>
            <a:pPr marL="285750" lvl="0" indent="-285750">
              <a:spcBef>
                <a:spcPts val="600"/>
              </a:spcBef>
              <a:buFont typeface="Arial" panose="020B0604020202020204" pitchFamily="34" charset="0"/>
              <a:buChar char="•"/>
            </a:pPr>
            <a:endParaRPr lang="en-US" sz="1600" dirty="0" smtClean="0"/>
          </a:p>
          <a:p>
            <a:pPr marL="285750" lvl="0" indent="-285750">
              <a:spcBef>
                <a:spcPts val="600"/>
              </a:spcBef>
              <a:buFont typeface="Arial" panose="020B0604020202020204" pitchFamily="34" charset="0"/>
              <a:buChar char="•"/>
            </a:pPr>
            <a:r>
              <a:rPr lang="en-US" sz="1600" dirty="0" smtClean="0"/>
              <a:t>The searched CASE expression evaluates a set of Boolean expressions to determine the result.</a:t>
            </a:r>
            <a:endParaRPr lang="en-US" sz="1600" dirty="0"/>
          </a:p>
        </p:txBody>
      </p:sp>
      <p:pic>
        <p:nvPicPr>
          <p:cNvPr id="6" name="Picture 5"/>
          <p:cNvPicPr>
            <a:picLocks noChangeAspect="1"/>
          </p:cNvPicPr>
          <p:nvPr/>
        </p:nvPicPr>
        <p:blipFill>
          <a:blip r:embed="rId3"/>
          <a:stretch>
            <a:fillRect/>
          </a:stretch>
        </p:blipFill>
        <p:spPr>
          <a:xfrm>
            <a:off x="1141562" y="3351808"/>
            <a:ext cx="6587706" cy="1370645"/>
          </a:xfrm>
          <a:prstGeom prst="rect">
            <a:avLst/>
          </a:prstGeom>
        </p:spPr>
      </p:pic>
      <p:pic>
        <p:nvPicPr>
          <p:cNvPr id="7" name="Picture 6"/>
          <p:cNvPicPr>
            <a:picLocks noChangeAspect="1"/>
          </p:cNvPicPr>
          <p:nvPr/>
        </p:nvPicPr>
        <p:blipFill>
          <a:blip r:embed="rId4"/>
          <a:stretch>
            <a:fillRect/>
          </a:stretch>
        </p:blipFill>
        <p:spPr>
          <a:xfrm>
            <a:off x="1141562" y="5524923"/>
            <a:ext cx="2352675" cy="962139"/>
          </a:xfrm>
          <a:prstGeom prst="rect">
            <a:avLst/>
          </a:prstGeom>
        </p:spPr>
      </p:pic>
    </p:spTree>
    <p:extLst>
      <p:ext uri="{BB962C8B-B14F-4D97-AF65-F5344CB8AC3E}">
        <p14:creationId xmlns:p14="http://schemas.microsoft.com/office/powerpoint/2010/main" val="711461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Overview</a:t>
            </a:r>
            <a:r>
              <a:rPr lang="en-US" dirty="0"/>
              <a:t/>
            </a:r>
            <a:br>
              <a:rPr lang="en-US" dirty="0"/>
            </a:br>
            <a:r>
              <a:rPr lang="en-US" sz="2000" dirty="0" smtClean="0"/>
              <a:t>Diagram</a:t>
            </a:r>
            <a:endParaRPr lang="en-US" sz="2000" dirty="0"/>
          </a:p>
        </p:txBody>
      </p:sp>
      <p:pic>
        <p:nvPicPr>
          <p:cNvPr id="3" name="Picture 2"/>
          <p:cNvPicPr>
            <a:picLocks noChangeAspect="1"/>
          </p:cNvPicPr>
          <p:nvPr/>
        </p:nvPicPr>
        <p:blipFill>
          <a:blip r:embed="rId2"/>
          <a:stretch>
            <a:fillRect/>
          </a:stretch>
        </p:blipFill>
        <p:spPr>
          <a:xfrm>
            <a:off x="1238595" y="1296970"/>
            <a:ext cx="6616931" cy="5113317"/>
          </a:xfrm>
          <a:prstGeom prst="rect">
            <a:avLst/>
          </a:prstGeom>
        </p:spPr>
      </p:pic>
    </p:spTree>
    <p:extLst>
      <p:ext uri="{BB962C8B-B14F-4D97-AF65-F5344CB8AC3E}">
        <p14:creationId xmlns:p14="http://schemas.microsoft.com/office/powerpoint/2010/main" val="39501867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COALESCE and CASE</a:t>
            </a:r>
            <a:br>
              <a:rPr lang="en-US" dirty="0" smtClean="0"/>
            </a:br>
            <a:r>
              <a:rPr lang="en-US" sz="2000" dirty="0" smtClean="0"/>
              <a:t>Review in SSMS</a:t>
            </a:r>
            <a:endParaRPr lang="en-US" sz="2000" dirty="0"/>
          </a:p>
        </p:txBody>
      </p:sp>
      <p:pic>
        <p:nvPicPr>
          <p:cNvPr id="3" name="Picture 2"/>
          <p:cNvPicPr>
            <a:picLocks noChangeAspect="1"/>
          </p:cNvPicPr>
          <p:nvPr/>
        </p:nvPicPr>
        <p:blipFill>
          <a:blip r:embed="rId2"/>
          <a:stretch>
            <a:fillRect/>
          </a:stretch>
        </p:blipFill>
        <p:spPr>
          <a:xfrm>
            <a:off x="1181820" y="1393615"/>
            <a:ext cx="6590580" cy="5081810"/>
          </a:xfrm>
          <a:prstGeom prst="rect">
            <a:avLst/>
          </a:prstGeom>
        </p:spPr>
      </p:pic>
    </p:spTree>
    <p:extLst>
      <p:ext uri="{BB962C8B-B14F-4D97-AF65-F5344CB8AC3E}">
        <p14:creationId xmlns:p14="http://schemas.microsoft.com/office/powerpoint/2010/main" val="1426408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a:t>
            </a:r>
            <a:br>
              <a:rPr lang="en-US" dirty="0" smtClean="0"/>
            </a:br>
            <a:r>
              <a:rPr lang="en-US" sz="2000" dirty="0" smtClean="0"/>
              <a:t>Review in SSMS</a:t>
            </a:r>
            <a:endParaRPr lang="en-US" sz="2000" dirty="0"/>
          </a:p>
        </p:txBody>
      </p:sp>
      <p:pic>
        <p:nvPicPr>
          <p:cNvPr id="4" name="Picture 3"/>
          <p:cNvPicPr>
            <a:picLocks noChangeAspect="1"/>
          </p:cNvPicPr>
          <p:nvPr/>
        </p:nvPicPr>
        <p:blipFill>
          <a:blip r:embed="rId2"/>
          <a:stretch>
            <a:fillRect/>
          </a:stretch>
        </p:blipFill>
        <p:spPr>
          <a:xfrm>
            <a:off x="1560748" y="1430015"/>
            <a:ext cx="5983052" cy="5053646"/>
          </a:xfrm>
          <a:prstGeom prst="rect">
            <a:avLst/>
          </a:prstGeom>
        </p:spPr>
      </p:pic>
    </p:spTree>
    <p:extLst>
      <p:ext uri="{BB962C8B-B14F-4D97-AF65-F5344CB8AC3E}">
        <p14:creationId xmlns:p14="http://schemas.microsoft.com/office/powerpoint/2010/main" val="381716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a:t>
            </a:r>
            <a:br>
              <a:rPr lang="en-US" dirty="0" smtClean="0"/>
            </a:br>
            <a:r>
              <a:rPr lang="en-US" sz="2000" dirty="0" smtClean="0"/>
              <a:t>Review in SSMS</a:t>
            </a:r>
            <a:endParaRPr lang="en-US" sz="2000" dirty="0"/>
          </a:p>
        </p:txBody>
      </p:sp>
      <p:pic>
        <p:nvPicPr>
          <p:cNvPr id="3" name="Picture 2"/>
          <p:cNvPicPr>
            <a:picLocks noChangeAspect="1"/>
          </p:cNvPicPr>
          <p:nvPr/>
        </p:nvPicPr>
        <p:blipFill>
          <a:blip r:embed="rId2"/>
          <a:stretch>
            <a:fillRect/>
          </a:stretch>
        </p:blipFill>
        <p:spPr>
          <a:xfrm>
            <a:off x="1559116" y="1377136"/>
            <a:ext cx="5833722" cy="5082779"/>
          </a:xfrm>
          <a:prstGeom prst="rect">
            <a:avLst/>
          </a:prstGeom>
        </p:spPr>
      </p:pic>
    </p:spTree>
    <p:extLst>
      <p:ext uri="{BB962C8B-B14F-4D97-AF65-F5344CB8AC3E}">
        <p14:creationId xmlns:p14="http://schemas.microsoft.com/office/powerpoint/2010/main" val="415822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6781800" cy="849703"/>
          </a:xfrm>
        </p:spPr>
        <p:txBody>
          <a:bodyPr/>
          <a:lstStyle/>
          <a:p>
            <a:r>
              <a:rPr lang="en-US" dirty="0" smtClean="0"/>
              <a:t>Core SQL</a:t>
            </a:r>
            <a:br>
              <a:rPr lang="en-US" dirty="0" smtClean="0"/>
            </a:br>
            <a:r>
              <a:rPr lang="en-US" sz="2000" dirty="0" smtClean="0"/>
              <a:t>Stored Procedures</a:t>
            </a:r>
            <a:endParaRPr lang="en-US" sz="2000" dirty="0"/>
          </a:p>
        </p:txBody>
      </p:sp>
      <p:sp>
        <p:nvSpPr>
          <p:cNvPr id="5" name="Text Placeholder 2"/>
          <p:cNvSpPr>
            <a:spLocks noGrp="1"/>
          </p:cNvSpPr>
          <p:nvPr>
            <p:ph idx="1"/>
          </p:nvPr>
        </p:nvSpPr>
        <p:spPr>
          <a:xfrm>
            <a:off x="762000" y="1587199"/>
            <a:ext cx="7492538" cy="4899865"/>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A stored procedure is a group of SQL statements compiled into a single execution plan.</a:t>
            </a:r>
          </a:p>
          <a:p>
            <a:pPr lvl="0">
              <a:spcBef>
                <a:spcPts val="600"/>
              </a:spcBef>
            </a:pPr>
            <a:endParaRPr lang="en-US" sz="1600" dirty="0"/>
          </a:p>
          <a:p>
            <a:pPr lvl="0">
              <a:spcBef>
                <a:spcPts val="600"/>
              </a:spcBef>
            </a:pPr>
            <a:r>
              <a:rPr lang="en-US" sz="1600" dirty="0" smtClean="0"/>
              <a:t>Returns data in four ways</a:t>
            </a:r>
          </a:p>
          <a:p>
            <a:pPr marL="285750" lvl="0" indent="-285750">
              <a:spcBef>
                <a:spcPts val="600"/>
              </a:spcBef>
              <a:buFont typeface="Arial" panose="020B0604020202020204" pitchFamily="34" charset="0"/>
              <a:buChar char="•"/>
            </a:pPr>
            <a:r>
              <a:rPr lang="en-US" sz="1600" dirty="0" smtClean="0"/>
              <a:t>Output parameters, which can return either data (such as an integer or character value) or a cursor variable (cursors are result sets that can be retrieved one row at a time).</a:t>
            </a:r>
          </a:p>
          <a:p>
            <a:pPr marL="285750" lvl="0" indent="-285750">
              <a:spcBef>
                <a:spcPts val="600"/>
              </a:spcBef>
              <a:buFont typeface="Arial" panose="020B0604020202020204" pitchFamily="34" charset="0"/>
              <a:buChar char="•"/>
            </a:pPr>
            <a:r>
              <a:rPr lang="en-US" sz="1600" dirty="0" smtClean="0"/>
              <a:t>Return codes, which are always an integer value.</a:t>
            </a:r>
          </a:p>
          <a:p>
            <a:pPr marL="285750" lvl="0" indent="-285750">
              <a:spcBef>
                <a:spcPts val="600"/>
              </a:spcBef>
              <a:buFont typeface="Arial" panose="020B0604020202020204" pitchFamily="34" charset="0"/>
              <a:buChar char="•"/>
            </a:pPr>
            <a:r>
              <a:rPr lang="en-US" sz="1600" dirty="0" smtClean="0"/>
              <a:t>A result set for each SELECT statement contained in the stored procedure or any other stored procedures called by the stored procedure.</a:t>
            </a:r>
          </a:p>
          <a:p>
            <a:pPr marL="285750" lvl="0" indent="-285750">
              <a:spcBef>
                <a:spcPts val="600"/>
              </a:spcBef>
              <a:buFont typeface="Arial" panose="020B0604020202020204" pitchFamily="34" charset="0"/>
              <a:buChar char="•"/>
            </a:pPr>
            <a:r>
              <a:rPr lang="en-US" sz="1600" dirty="0" smtClean="0"/>
              <a:t>A global cursor that can be referenced outside the stored procedure.</a:t>
            </a:r>
          </a:p>
          <a:p>
            <a:pPr marL="285750" lvl="0" indent="-285750">
              <a:spcBef>
                <a:spcPts val="600"/>
              </a:spcBef>
              <a:buFont typeface="Arial" panose="020B0604020202020204" pitchFamily="34" charset="0"/>
              <a:buChar char="•"/>
            </a:pPr>
            <a:endParaRPr lang="en-US" sz="1600" dirty="0"/>
          </a:p>
          <a:p>
            <a:pPr lvl="0">
              <a:spcBef>
                <a:spcPts val="600"/>
              </a:spcBef>
            </a:pPr>
            <a:endParaRPr lang="en-US" sz="1600" dirty="0"/>
          </a:p>
        </p:txBody>
      </p:sp>
    </p:spTree>
    <p:extLst>
      <p:ext uri="{BB962C8B-B14F-4D97-AF65-F5344CB8AC3E}">
        <p14:creationId xmlns:p14="http://schemas.microsoft.com/office/powerpoint/2010/main" val="1042128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Stored Procedure</a:t>
            </a:r>
            <a:br>
              <a:rPr lang="en-US" dirty="0" smtClean="0"/>
            </a:br>
            <a:r>
              <a:rPr lang="en-US" sz="2000" dirty="0" smtClean="0"/>
              <a:t>Review in SSMS</a:t>
            </a:r>
            <a:endParaRPr lang="en-US" sz="2000" dirty="0"/>
          </a:p>
        </p:txBody>
      </p:sp>
      <p:pic>
        <p:nvPicPr>
          <p:cNvPr id="4" name="Picture 3"/>
          <p:cNvPicPr>
            <a:picLocks noChangeAspect="1"/>
          </p:cNvPicPr>
          <p:nvPr/>
        </p:nvPicPr>
        <p:blipFill>
          <a:blip r:embed="rId2"/>
          <a:stretch>
            <a:fillRect/>
          </a:stretch>
        </p:blipFill>
        <p:spPr>
          <a:xfrm>
            <a:off x="4230538" y="703365"/>
            <a:ext cx="4380247" cy="5710374"/>
          </a:xfrm>
          <a:prstGeom prst="rect">
            <a:avLst/>
          </a:prstGeom>
        </p:spPr>
      </p:pic>
    </p:spTree>
    <p:extLst>
      <p:ext uri="{BB962C8B-B14F-4D97-AF65-F5344CB8AC3E}">
        <p14:creationId xmlns:p14="http://schemas.microsoft.com/office/powerpoint/2010/main" val="1279144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6781800" cy="849703"/>
          </a:xfrm>
        </p:spPr>
        <p:txBody>
          <a:bodyPr/>
          <a:lstStyle/>
          <a:p>
            <a:r>
              <a:rPr lang="en-US" dirty="0" smtClean="0"/>
              <a:t>Core SQL</a:t>
            </a:r>
            <a:br>
              <a:rPr lang="en-US" dirty="0" smtClean="0"/>
            </a:br>
            <a:r>
              <a:rPr lang="en-US" sz="2000" dirty="0" smtClean="0"/>
              <a:t>Stored Procedures</a:t>
            </a:r>
            <a:endParaRPr lang="en-US" sz="2000" dirty="0"/>
          </a:p>
        </p:txBody>
      </p:sp>
      <p:sp>
        <p:nvSpPr>
          <p:cNvPr id="5" name="Text Placeholder 2"/>
          <p:cNvSpPr>
            <a:spLocks noGrp="1"/>
          </p:cNvSpPr>
          <p:nvPr>
            <p:ph idx="1"/>
          </p:nvPr>
        </p:nvSpPr>
        <p:spPr>
          <a:xfrm>
            <a:off x="762000" y="1587199"/>
            <a:ext cx="7492538" cy="2027269"/>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To run a stored procedure, the EXEC command is utilized.</a:t>
            </a:r>
          </a:p>
          <a:p>
            <a:pPr lvl="0">
              <a:spcBef>
                <a:spcPts val="600"/>
              </a:spcBef>
            </a:pPr>
            <a:endParaRPr lang="en-US" sz="1600" dirty="0"/>
          </a:p>
          <a:p>
            <a:pPr lvl="0">
              <a:spcBef>
                <a:spcPts val="600"/>
              </a:spcBef>
            </a:pPr>
            <a:r>
              <a:rPr lang="en-US" sz="1600" dirty="0" smtClean="0"/>
              <a:t>EXEC &lt;Catalog&gt;.&lt;Owner&gt;.&lt;Stored Procedure&gt; </a:t>
            </a:r>
            <a:r>
              <a:rPr lang="en-US" sz="1600" i="1" dirty="0" smtClean="0"/>
              <a:t>Parameters</a:t>
            </a:r>
            <a:endParaRPr lang="en-US" sz="1600" dirty="0" smtClean="0"/>
          </a:p>
          <a:p>
            <a:pPr lvl="0">
              <a:spcBef>
                <a:spcPts val="600"/>
              </a:spcBef>
            </a:pPr>
            <a:endParaRPr lang="en-US" sz="1600" dirty="0"/>
          </a:p>
          <a:p>
            <a:pPr lvl="0">
              <a:spcBef>
                <a:spcPts val="600"/>
              </a:spcBef>
            </a:pPr>
            <a:r>
              <a:rPr lang="en-US" sz="1600" b="1" dirty="0" smtClean="0"/>
              <a:t>Note:</a:t>
            </a:r>
            <a:r>
              <a:rPr lang="en-US" sz="1600" dirty="0" smtClean="0"/>
              <a:t> Do not use a period within the naming.  This can cause an issue unless you surround the name with brackets.</a:t>
            </a:r>
            <a:endParaRPr lang="en-US" sz="1600" b="1" dirty="0" smtClean="0"/>
          </a:p>
          <a:p>
            <a:pPr marL="285750" lvl="0" indent="-285750">
              <a:spcBef>
                <a:spcPts val="600"/>
              </a:spcBef>
              <a:buFont typeface="Arial" panose="020B0604020202020204" pitchFamily="34" charset="0"/>
              <a:buChar char="•"/>
            </a:pPr>
            <a:endParaRPr lang="en-US" sz="1600" dirty="0"/>
          </a:p>
          <a:p>
            <a:pPr lvl="0">
              <a:spcBef>
                <a:spcPts val="600"/>
              </a:spcBef>
            </a:pPr>
            <a:endParaRPr lang="en-US" sz="1600" dirty="0"/>
          </a:p>
        </p:txBody>
      </p:sp>
      <p:pic>
        <p:nvPicPr>
          <p:cNvPr id="3" name="Picture 2"/>
          <p:cNvPicPr>
            <a:picLocks noChangeAspect="1"/>
          </p:cNvPicPr>
          <p:nvPr/>
        </p:nvPicPr>
        <p:blipFill>
          <a:blip r:embed="rId2"/>
          <a:stretch>
            <a:fillRect/>
          </a:stretch>
        </p:blipFill>
        <p:spPr>
          <a:xfrm>
            <a:off x="828136" y="4115653"/>
            <a:ext cx="7341079" cy="759422"/>
          </a:xfrm>
          <a:prstGeom prst="rect">
            <a:avLst/>
          </a:prstGeom>
        </p:spPr>
      </p:pic>
    </p:spTree>
    <p:extLst>
      <p:ext uri="{BB962C8B-B14F-4D97-AF65-F5344CB8AC3E}">
        <p14:creationId xmlns:p14="http://schemas.microsoft.com/office/powerpoint/2010/main" val="1834806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6781800" cy="849703"/>
          </a:xfrm>
        </p:spPr>
        <p:txBody>
          <a:bodyPr/>
          <a:lstStyle/>
          <a:p>
            <a:r>
              <a:rPr lang="en-US" dirty="0" smtClean="0"/>
              <a:t>Core SQL</a:t>
            </a:r>
            <a:br>
              <a:rPr lang="en-US" dirty="0" smtClean="0"/>
            </a:br>
            <a:r>
              <a:rPr lang="en-US" sz="2000" dirty="0" smtClean="0"/>
              <a:t>Sub SELECT</a:t>
            </a:r>
            <a:endParaRPr lang="en-US" sz="2000" dirty="0"/>
          </a:p>
        </p:txBody>
      </p:sp>
      <p:sp>
        <p:nvSpPr>
          <p:cNvPr id="5" name="Text Placeholder 2"/>
          <p:cNvSpPr>
            <a:spLocks noGrp="1"/>
          </p:cNvSpPr>
          <p:nvPr>
            <p:ph idx="1"/>
          </p:nvPr>
        </p:nvSpPr>
        <p:spPr>
          <a:xfrm>
            <a:off x="762000" y="1587199"/>
            <a:ext cx="7492538" cy="490849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On occasion there will be a need to return a field in the main SELECT which is the result of another SELECT statement.</a:t>
            </a:r>
            <a:endParaRPr lang="en-US" sz="1600" b="1" dirty="0" smtClean="0"/>
          </a:p>
          <a:p>
            <a:pPr marL="285750" lvl="0" indent="-285750">
              <a:spcBef>
                <a:spcPts val="600"/>
              </a:spcBef>
              <a:buFont typeface="Arial" panose="020B0604020202020204" pitchFamily="34" charset="0"/>
              <a:buChar char="•"/>
            </a:pPr>
            <a:endParaRPr lang="en-US" sz="1600" dirty="0" smtClean="0"/>
          </a:p>
          <a:p>
            <a:pPr marL="285750" lvl="0" indent="-285750">
              <a:spcBef>
                <a:spcPts val="600"/>
              </a:spcBef>
              <a:buFont typeface="Arial" panose="020B0604020202020204" pitchFamily="34" charset="0"/>
              <a:buChar char="•"/>
            </a:pPr>
            <a:endParaRPr lang="en-US" sz="1600" dirty="0"/>
          </a:p>
          <a:p>
            <a:pPr marL="285750" lvl="0" indent="-285750">
              <a:spcBef>
                <a:spcPts val="600"/>
              </a:spcBef>
              <a:buFont typeface="Arial" panose="020B0604020202020204" pitchFamily="34" charset="0"/>
              <a:buChar char="•"/>
            </a:pPr>
            <a:endParaRPr lang="en-US" sz="1600" dirty="0" smtClean="0"/>
          </a:p>
          <a:p>
            <a:pPr marL="285750" lvl="0" indent="-285750">
              <a:spcBef>
                <a:spcPts val="600"/>
              </a:spcBef>
              <a:buFont typeface="Arial" panose="020B0604020202020204" pitchFamily="34" charset="0"/>
              <a:buChar char="•"/>
            </a:pPr>
            <a:endParaRPr lang="en-US" sz="1600" dirty="0"/>
          </a:p>
          <a:p>
            <a:pPr marL="285750" lvl="0" indent="-285750">
              <a:spcBef>
                <a:spcPts val="600"/>
              </a:spcBef>
              <a:buFont typeface="Arial" panose="020B0604020202020204" pitchFamily="34" charset="0"/>
              <a:buChar char="•"/>
            </a:pPr>
            <a:endParaRPr lang="en-US" sz="1600" dirty="0" smtClean="0"/>
          </a:p>
          <a:p>
            <a:pPr marL="285750" lvl="0" indent="-285750">
              <a:spcBef>
                <a:spcPts val="600"/>
              </a:spcBef>
              <a:buFont typeface="Arial" panose="020B0604020202020204" pitchFamily="34" charset="0"/>
              <a:buChar char="•"/>
            </a:pPr>
            <a:endParaRPr lang="en-US" sz="1600" dirty="0"/>
          </a:p>
          <a:p>
            <a:pPr lvl="0">
              <a:spcBef>
                <a:spcPts val="600"/>
              </a:spcBef>
            </a:pPr>
            <a:endParaRPr lang="en-US" sz="1600" dirty="0" smtClean="0"/>
          </a:p>
          <a:p>
            <a:pPr lvl="0">
              <a:spcBef>
                <a:spcPts val="600"/>
              </a:spcBef>
            </a:pPr>
            <a:r>
              <a:rPr lang="en-US" sz="1600" dirty="0" smtClean="0"/>
              <a:t>Key points</a:t>
            </a:r>
          </a:p>
          <a:p>
            <a:pPr marL="285750" lvl="0" indent="-285750">
              <a:spcBef>
                <a:spcPts val="600"/>
              </a:spcBef>
              <a:buFont typeface="Arial" panose="020B0604020202020204" pitchFamily="34" charset="0"/>
              <a:buChar char="•"/>
            </a:pPr>
            <a:r>
              <a:rPr lang="en-US" sz="1600" dirty="0" smtClean="0"/>
              <a:t>Enclose the sub-query in parentheses</a:t>
            </a:r>
          </a:p>
          <a:p>
            <a:pPr marL="285750" lvl="0" indent="-285750">
              <a:spcBef>
                <a:spcPts val="600"/>
              </a:spcBef>
              <a:buFont typeface="Arial" panose="020B0604020202020204" pitchFamily="34" charset="0"/>
              <a:buChar char="•"/>
            </a:pPr>
            <a:r>
              <a:rPr lang="en-US" sz="1600" dirty="0" smtClean="0"/>
              <a:t>Tables in the sub-query require a unique alias</a:t>
            </a:r>
          </a:p>
          <a:p>
            <a:pPr marL="285750" lvl="0" indent="-285750">
              <a:spcBef>
                <a:spcPts val="600"/>
              </a:spcBef>
              <a:buFont typeface="Arial" panose="020B0604020202020204" pitchFamily="34" charset="0"/>
              <a:buChar char="•"/>
            </a:pPr>
            <a:r>
              <a:rPr lang="en-US" sz="1600" dirty="0" smtClean="0"/>
              <a:t>The WHERE of the sub-query is tied back to the parent query by aliased fields</a:t>
            </a:r>
          </a:p>
          <a:p>
            <a:pPr marL="285750" lvl="0" indent="-285750">
              <a:spcBef>
                <a:spcPts val="600"/>
              </a:spcBef>
              <a:buFont typeface="Arial" panose="020B0604020202020204" pitchFamily="34" charset="0"/>
              <a:buChar char="•"/>
            </a:pPr>
            <a:r>
              <a:rPr lang="en-US" sz="1600" dirty="0" smtClean="0"/>
              <a:t>Only one row with one column can be returned, thus the TOP 1, when using a sub-query as a column value.</a:t>
            </a:r>
            <a:endParaRPr lang="en-US" sz="1600" dirty="0"/>
          </a:p>
        </p:txBody>
      </p:sp>
      <p:pic>
        <p:nvPicPr>
          <p:cNvPr id="4" name="Picture 3"/>
          <p:cNvPicPr>
            <a:picLocks noChangeAspect="1"/>
          </p:cNvPicPr>
          <p:nvPr/>
        </p:nvPicPr>
        <p:blipFill>
          <a:blip r:embed="rId3"/>
          <a:stretch>
            <a:fillRect/>
          </a:stretch>
        </p:blipFill>
        <p:spPr>
          <a:xfrm>
            <a:off x="1346588" y="2216988"/>
            <a:ext cx="6236998" cy="2134020"/>
          </a:xfrm>
          <a:prstGeom prst="rect">
            <a:avLst/>
          </a:prstGeom>
        </p:spPr>
      </p:pic>
    </p:spTree>
    <p:extLst>
      <p:ext uri="{BB962C8B-B14F-4D97-AF65-F5344CB8AC3E}">
        <p14:creationId xmlns:p14="http://schemas.microsoft.com/office/powerpoint/2010/main" val="36472001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6781800" cy="849703"/>
          </a:xfrm>
        </p:spPr>
        <p:txBody>
          <a:bodyPr/>
          <a:lstStyle/>
          <a:p>
            <a:r>
              <a:rPr lang="en-US" dirty="0" smtClean="0"/>
              <a:t>Core SQL</a:t>
            </a:r>
            <a:br>
              <a:rPr lang="en-US" dirty="0" smtClean="0"/>
            </a:br>
            <a:r>
              <a:rPr lang="en-US" sz="2000" dirty="0" smtClean="0"/>
              <a:t>Delimited List</a:t>
            </a:r>
            <a:endParaRPr lang="en-US" sz="2000" dirty="0"/>
          </a:p>
        </p:txBody>
      </p:sp>
      <p:sp>
        <p:nvSpPr>
          <p:cNvPr id="5" name="Text Placeholder 2"/>
          <p:cNvSpPr>
            <a:spLocks noGrp="1"/>
          </p:cNvSpPr>
          <p:nvPr>
            <p:ph idx="1"/>
          </p:nvPr>
        </p:nvSpPr>
        <p:spPr>
          <a:xfrm>
            <a:off x="762000" y="1587199"/>
            <a:ext cx="7492538" cy="490849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It is often useful to have a single field in a result set be a delimited list of values from another table ( like insurance mnemonics, ICD codes, etc. ).  The are a variety of ways this can be done, but the one we suggest as a best practice is the FOR XML PATH clause with a sub-select.</a:t>
            </a:r>
          </a:p>
          <a:p>
            <a:pPr lvl="0">
              <a:spcBef>
                <a:spcPts val="600"/>
              </a:spcBef>
            </a:pPr>
            <a:endParaRPr lang="en-US" sz="1600" dirty="0"/>
          </a:p>
          <a:p>
            <a:pPr lvl="0">
              <a:spcBef>
                <a:spcPts val="600"/>
              </a:spcBef>
            </a:pPr>
            <a:endParaRPr lang="en-US" sz="1600" dirty="0" smtClean="0"/>
          </a:p>
          <a:p>
            <a:pPr lvl="0">
              <a:spcBef>
                <a:spcPts val="600"/>
              </a:spcBef>
            </a:pPr>
            <a:endParaRPr lang="en-US" sz="1600" dirty="0"/>
          </a:p>
          <a:p>
            <a:pPr lvl="0">
              <a:spcBef>
                <a:spcPts val="600"/>
              </a:spcBef>
            </a:pPr>
            <a:endParaRPr lang="en-US" sz="1600" dirty="0" smtClean="0"/>
          </a:p>
          <a:p>
            <a:pPr lvl="0">
              <a:spcBef>
                <a:spcPts val="600"/>
              </a:spcBef>
            </a:pPr>
            <a:endParaRPr lang="en-US" sz="1600" dirty="0" smtClean="0"/>
          </a:p>
          <a:p>
            <a:pPr lvl="0">
              <a:spcBef>
                <a:spcPts val="600"/>
              </a:spcBef>
            </a:pPr>
            <a:endParaRPr lang="en-US" sz="1600" dirty="0"/>
          </a:p>
          <a:p>
            <a:pPr lvl="0">
              <a:spcBef>
                <a:spcPts val="600"/>
              </a:spcBef>
            </a:pPr>
            <a:endParaRPr lang="en-US" sz="1600" dirty="0" smtClean="0"/>
          </a:p>
          <a:p>
            <a:pPr lvl="0">
              <a:spcBef>
                <a:spcPts val="600"/>
              </a:spcBef>
            </a:pPr>
            <a:endParaRPr lang="en-US" sz="1600" dirty="0"/>
          </a:p>
          <a:p>
            <a:pPr lvl="0">
              <a:spcBef>
                <a:spcPts val="600"/>
              </a:spcBef>
            </a:pPr>
            <a:r>
              <a:rPr lang="en-US" sz="1600" dirty="0" smtClean="0"/>
              <a:t>Note that we use a STUFF() to trim off the leading pipe sign in the string and, since we are using FOR XML, we need to swap </a:t>
            </a:r>
            <a:r>
              <a:rPr lang="en-US" sz="1600" dirty="0" smtClean="0"/>
              <a:t>the “&amp;</a:t>
            </a:r>
            <a:r>
              <a:rPr lang="en-US" sz="1600" smtClean="0"/>
              <a:t>amp</a:t>
            </a:r>
            <a:r>
              <a:rPr lang="en-US" sz="1600" smtClean="0"/>
              <a:t>;” </a:t>
            </a:r>
            <a:r>
              <a:rPr lang="en-US" sz="1600" dirty="0" smtClean="0"/>
              <a:t>tokens back to a </a:t>
            </a:r>
            <a:r>
              <a:rPr lang="en-US" sz="1600" smtClean="0"/>
              <a:t>regular </a:t>
            </a:r>
            <a:r>
              <a:rPr lang="en-US" sz="1600" smtClean="0"/>
              <a:t>“&amp;” </a:t>
            </a:r>
            <a:r>
              <a:rPr lang="en-US" sz="1600" dirty="0" smtClean="0"/>
              <a:t>character.</a:t>
            </a:r>
            <a:endParaRPr lang="en-US" sz="1600" dirty="0"/>
          </a:p>
        </p:txBody>
      </p:sp>
      <p:pic>
        <p:nvPicPr>
          <p:cNvPr id="3" name="Picture 2"/>
          <p:cNvPicPr>
            <a:picLocks noChangeAspect="1"/>
          </p:cNvPicPr>
          <p:nvPr/>
        </p:nvPicPr>
        <p:blipFill>
          <a:blip r:embed="rId3"/>
          <a:stretch>
            <a:fillRect/>
          </a:stretch>
        </p:blipFill>
        <p:spPr>
          <a:xfrm>
            <a:off x="762000" y="3241156"/>
            <a:ext cx="7519374" cy="1762165"/>
          </a:xfrm>
          <a:prstGeom prst="rect">
            <a:avLst/>
          </a:prstGeom>
        </p:spPr>
      </p:pic>
    </p:spTree>
    <p:extLst>
      <p:ext uri="{BB962C8B-B14F-4D97-AF65-F5344CB8AC3E}">
        <p14:creationId xmlns:p14="http://schemas.microsoft.com/office/powerpoint/2010/main" val="2171517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Stored Procedure w/ Delimited List</a:t>
            </a:r>
            <a:br>
              <a:rPr lang="en-US" dirty="0" smtClean="0"/>
            </a:br>
            <a:r>
              <a:rPr lang="en-US" sz="2000" dirty="0" smtClean="0"/>
              <a:t>Review in SSMS</a:t>
            </a:r>
            <a:endParaRPr lang="en-US" sz="2000" dirty="0"/>
          </a:p>
        </p:txBody>
      </p:sp>
      <p:pic>
        <p:nvPicPr>
          <p:cNvPr id="6" name="Picture 5"/>
          <p:cNvPicPr>
            <a:picLocks noChangeAspect="1"/>
          </p:cNvPicPr>
          <p:nvPr/>
        </p:nvPicPr>
        <p:blipFill>
          <a:blip r:embed="rId3"/>
          <a:stretch>
            <a:fillRect/>
          </a:stretch>
        </p:blipFill>
        <p:spPr>
          <a:xfrm>
            <a:off x="460460" y="2420030"/>
            <a:ext cx="7794078" cy="1667026"/>
          </a:xfrm>
          <a:prstGeom prst="rect">
            <a:avLst/>
          </a:prstGeom>
        </p:spPr>
      </p:pic>
      <p:sp>
        <p:nvSpPr>
          <p:cNvPr id="8" name="Text Placeholder 2"/>
          <p:cNvSpPr>
            <a:spLocks noGrp="1"/>
          </p:cNvSpPr>
          <p:nvPr>
            <p:ph idx="1"/>
          </p:nvPr>
        </p:nvSpPr>
        <p:spPr>
          <a:xfrm>
            <a:off x="762000" y="1587199"/>
            <a:ext cx="7492538" cy="4908492"/>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Update the previously created stored procedure with the coding for the Insurance Codes.</a:t>
            </a:r>
          </a:p>
          <a:p>
            <a:pPr lvl="0">
              <a:spcBef>
                <a:spcPts val="600"/>
              </a:spcBef>
            </a:pPr>
            <a:endParaRPr lang="en-US" sz="1600" dirty="0" smtClean="0"/>
          </a:p>
          <a:p>
            <a:pPr lvl="0">
              <a:spcBef>
                <a:spcPts val="600"/>
              </a:spcBef>
            </a:pPr>
            <a:endParaRPr lang="en-US" sz="1600" dirty="0"/>
          </a:p>
          <a:p>
            <a:pPr lvl="0">
              <a:spcBef>
                <a:spcPts val="600"/>
              </a:spcBef>
            </a:pPr>
            <a:endParaRPr lang="en-US" sz="1600" dirty="0" smtClean="0"/>
          </a:p>
          <a:p>
            <a:pPr lvl="0">
              <a:spcBef>
                <a:spcPts val="600"/>
              </a:spcBef>
            </a:pPr>
            <a:endParaRPr lang="en-US" sz="1600" dirty="0"/>
          </a:p>
          <a:p>
            <a:pPr lvl="0">
              <a:spcBef>
                <a:spcPts val="600"/>
              </a:spcBef>
            </a:pPr>
            <a:endParaRPr lang="en-US" sz="1600" dirty="0" smtClean="0"/>
          </a:p>
          <a:p>
            <a:pPr lvl="0">
              <a:spcBef>
                <a:spcPts val="600"/>
              </a:spcBef>
            </a:pPr>
            <a:endParaRPr lang="en-US" sz="1600" dirty="0"/>
          </a:p>
          <a:p>
            <a:pPr lvl="0">
              <a:spcBef>
                <a:spcPts val="600"/>
              </a:spcBef>
            </a:pPr>
            <a:endParaRPr lang="en-US" sz="1600" dirty="0" smtClean="0"/>
          </a:p>
          <a:p>
            <a:pPr lvl="0">
              <a:spcBef>
                <a:spcPts val="600"/>
              </a:spcBef>
            </a:pPr>
            <a:r>
              <a:rPr lang="en-US" sz="1600" dirty="0" smtClean="0"/>
              <a:t>Since the stored procedure currently exists on the server, the CREATE will need to be replaced with ALTER.</a:t>
            </a:r>
          </a:p>
          <a:p>
            <a:pPr lvl="0">
              <a:spcBef>
                <a:spcPts val="600"/>
              </a:spcBef>
            </a:pPr>
            <a:endParaRPr lang="en-US" sz="1600" dirty="0"/>
          </a:p>
          <a:p>
            <a:pPr lvl="0">
              <a:spcBef>
                <a:spcPts val="600"/>
              </a:spcBef>
            </a:pPr>
            <a:endParaRPr lang="en-US" sz="1600" dirty="0"/>
          </a:p>
        </p:txBody>
      </p:sp>
      <p:pic>
        <p:nvPicPr>
          <p:cNvPr id="10" name="Picture 9"/>
          <p:cNvPicPr>
            <a:picLocks noChangeAspect="1"/>
          </p:cNvPicPr>
          <p:nvPr/>
        </p:nvPicPr>
        <p:blipFill>
          <a:blip r:embed="rId4"/>
          <a:stretch>
            <a:fillRect/>
          </a:stretch>
        </p:blipFill>
        <p:spPr>
          <a:xfrm>
            <a:off x="856989" y="5252988"/>
            <a:ext cx="3734321" cy="238158"/>
          </a:xfrm>
          <a:prstGeom prst="rect">
            <a:avLst/>
          </a:prstGeom>
        </p:spPr>
      </p:pic>
    </p:spTree>
    <p:extLst>
      <p:ext uri="{BB962C8B-B14F-4D97-AF65-F5344CB8AC3E}">
        <p14:creationId xmlns:p14="http://schemas.microsoft.com/office/powerpoint/2010/main" val="39666671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6781800" cy="849703"/>
          </a:xfrm>
        </p:spPr>
        <p:txBody>
          <a:bodyPr/>
          <a:lstStyle/>
          <a:p>
            <a:r>
              <a:rPr lang="en-US" dirty="0" smtClean="0"/>
              <a:t>Meditech Data Dictionaries</a:t>
            </a:r>
            <a:br>
              <a:rPr lang="en-US" dirty="0" smtClean="0"/>
            </a:br>
            <a:r>
              <a:rPr lang="en-US" sz="2000" dirty="0" smtClean="0"/>
              <a:t>Meditech NPR to DR Mapping</a:t>
            </a:r>
            <a:endParaRPr lang="en-US" sz="2000" dirty="0"/>
          </a:p>
        </p:txBody>
      </p:sp>
      <p:sp>
        <p:nvSpPr>
          <p:cNvPr id="5" name="Text Placeholder 2"/>
          <p:cNvSpPr>
            <a:spLocks noGrp="1"/>
          </p:cNvSpPr>
          <p:nvPr>
            <p:ph idx="1"/>
          </p:nvPr>
        </p:nvSpPr>
        <p:spPr>
          <a:xfrm>
            <a:off x="762000" y="1587199"/>
            <a:ext cx="7492538" cy="4908492"/>
          </a:xfrm>
          <a:prstGeom prst="rect">
            <a:avLst/>
          </a:prstGeom>
        </p:spPr>
        <p:txBody>
          <a:bodyPr vert="horz" lIns="91440" tIns="45720" rIns="91440" bIns="45720" rtlCol="0" anchor="t" anchorCtr="0">
            <a:noAutofit/>
          </a:bodyPr>
          <a:lstStyle>
            <a:lvl1pPr marL="0" indent="0">
              <a:buFontTx/>
              <a:buNone/>
              <a:defRPr/>
            </a:lvl1pPr>
          </a:lstStyle>
          <a:p>
            <a:pPr lvl="0"/>
            <a:r>
              <a:rPr lang="en-US" sz="1600" dirty="0"/>
              <a:t>Meditech provides a data dictionary that is a listing of the tables and columns that can be transferred to the DR.  This dictionary is stored as a set of DR tables that can be queried allowing for searches of the data elements using SQL language.</a:t>
            </a:r>
          </a:p>
          <a:p>
            <a:pPr lvl="0">
              <a:spcBef>
                <a:spcPts val="600"/>
              </a:spcBef>
            </a:pPr>
            <a:endParaRPr lang="en-US" sz="1600" dirty="0"/>
          </a:p>
          <a:p>
            <a:pPr lvl="0">
              <a:spcBef>
                <a:spcPts val="600"/>
              </a:spcBef>
            </a:pPr>
            <a:r>
              <a:rPr lang="en-US" sz="1600" dirty="0" smtClean="0"/>
              <a:t>In each of the Meditech DR databases there will be two tables named </a:t>
            </a:r>
            <a:r>
              <a:rPr lang="en-US" sz="1600" b="1" dirty="0" err="1" smtClean="0"/>
              <a:t>SysDrTables</a:t>
            </a:r>
            <a:r>
              <a:rPr lang="en-US" sz="1600" dirty="0" smtClean="0"/>
              <a:t> and </a:t>
            </a:r>
            <a:r>
              <a:rPr lang="en-US" sz="1600" b="1" dirty="0" err="1" smtClean="0"/>
              <a:t>SysDrColumns</a:t>
            </a:r>
            <a:r>
              <a:rPr lang="en-US" sz="1600" dirty="0" smtClean="0"/>
              <a:t>.  These tables define the columns in each table and table-level information.</a:t>
            </a:r>
            <a:endParaRPr lang="en-US" sz="1600" dirty="0"/>
          </a:p>
        </p:txBody>
      </p:sp>
      <p:pic>
        <p:nvPicPr>
          <p:cNvPr id="4" name="Picture 3"/>
          <p:cNvPicPr>
            <a:picLocks noChangeAspect="1"/>
          </p:cNvPicPr>
          <p:nvPr/>
        </p:nvPicPr>
        <p:blipFill>
          <a:blip r:embed="rId3"/>
          <a:stretch>
            <a:fillRect/>
          </a:stretch>
        </p:blipFill>
        <p:spPr>
          <a:xfrm>
            <a:off x="762000" y="4041445"/>
            <a:ext cx="7577730" cy="2270767"/>
          </a:xfrm>
          <a:prstGeom prst="rect">
            <a:avLst/>
          </a:prstGeom>
        </p:spPr>
      </p:pic>
    </p:spTree>
    <p:extLst>
      <p:ext uri="{BB962C8B-B14F-4D97-AF65-F5344CB8AC3E}">
        <p14:creationId xmlns:p14="http://schemas.microsoft.com/office/powerpoint/2010/main" val="661858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Overview</a:t>
            </a:r>
            <a:r>
              <a:rPr lang="en-US" dirty="0"/>
              <a:t/>
            </a:r>
            <a:br>
              <a:rPr lang="en-US" dirty="0"/>
            </a:br>
            <a:r>
              <a:rPr lang="en-US" sz="2000" dirty="0" smtClean="0"/>
              <a:t>DR XFER Process</a:t>
            </a:r>
            <a:endParaRPr lang="en-US" sz="2000" dirty="0"/>
          </a:p>
        </p:txBody>
      </p:sp>
      <p:sp>
        <p:nvSpPr>
          <p:cNvPr id="5" name="Text Placeholder 2"/>
          <p:cNvSpPr>
            <a:spLocks noGrp="1"/>
          </p:cNvSpPr>
          <p:nvPr>
            <p:ph idx="1"/>
          </p:nvPr>
        </p:nvSpPr>
        <p:spPr>
          <a:xfrm>
            <a:off x="761998" y="1962599"/>
            <a:ext cx="7583979" cy="4454826"/>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800" dirty="0" smtClean="0"/>
              <a:t>The </a:t>
            </a:r>
            <a:r>
              <a:rPr lang="en-US" sz="1800" b="1" dirty="0" smtClean="0"/>
              <a:t>DR XFER</a:t>
            </a:r>
            <a:r>
              <a:rPr lang="en-US" sz="1800" dirty="0" smtClean="0"/>
              <a:t> process sends data from the Meditech system to the Data Repository.</a:t>
            </a:r>
          </a:p>
          <a:p>
            <a:pPr lvl="0">
              <a:spcBef>
                <a:spcPts val="600"/>
              </a:spcBef>
            </a:pPr>
            <a:endParaRPr lang="en-US" sz="1800" dirty="0"/>
          </a:p>
          <a:p>
            <a:pPr lvl="0">
              <a:spcBef>
                <a:spcPts val="600"/>
              </a:spcBef>
            </a:pPr>
            <a:r>
              <a:rPr lang="en-US" sz="1800" dirty="0" smtClean="0"/>
              <a:t>Each Meditech server has activity logs.  These records are continuously updated when a new record is created, modified or deleted in the Meditech system.</a:t>
            </a:r>
          </a:p>
          <a:p>
            <a:pPr lvl="0">
              <a:spcBef>
                <a:spcPts val="600"/>
              </a:spcBef>
            </a:pPr>
            <a:endParaRPr lang="en-US" sz="1800" dirty="0"/>
          </a:p>
          <a:p>
            <a:pPr lvl="0">
              <a:spcBef>
                <a:spcPts val="600"/>
              </a:spcBef>
            </a:pPr>
            <a:r>
              <a:rPr lang="en-US" sz="1800" dirty="0" smtClean="0"/>
              <a:t>Activity logs are monitored for changes </a:t>
            </a:r>
            <a:r>
              <a:rPr lang="en-US" sz="1800" dirty="0" smtClean="0"/>
              <a:t>by </a:t>
            </a:r>
            <a:r>
              <a:rPr lang="en-US" sz="1800" dirty="0" smtClean="0"/>
              <a:t>a service running on each server.  The process creates an equivalent SQL statement for each transaction and sends the data to the Data Repository.</a:t>
            </a:r>
          </a:p>
          <a:p>
            <a:pPr lvl="0">
              <a:spcBef>
                <a:spcPts val="600"/>
              </a:spcBef>
            </a:pPr>
            <a:endParaRPr lang="en-US" sz="1800" dirty="0"/>
          </a:p>
          <a:p>
            <a:pPr lvl="0">
              <a:spcBef>
                <a:spcPts val="600"/>
              </a:spcBef>
            </a:pPr>
            <a:r>
              <a:rPr lang="en-US" sz="1800" dirty="0" smtClean="0"/>
              <a:t>Each application has its own queue and all transactions are sent down the same </a:t>
            </a:r>
            <a:r>
              <a:rPr lang="en-US" sz="1800" dirty="0" smtClean="0"/>
              <a:t>pipe line </a:t>
            </a:r>
            <a:r>
              <a:rPr lang="en-US" sz="1800" dirty="0" smtClean="0"/>
              <a:t>to the DR.</a:t>
            </a:r>
          </a:p>
        </p:txBody>
      </p:sp>
    </p:spTree>
    <p:extLst>
      <p:ext uri="{BB962C8B-B14F-4D97-AF65-F5344CB8AC3E}">
        <p14:creationId xmlns:p14="http://schemas.microsoft.com/office/powerpoint/2010/main" val="15118362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Meditech Data Dictionary</a:t>
            </a:r>
            <a:br>
              <a:rPr lang="en-US" dirty="0" smtClean="0"/>
            </a:br>
            <a:r>
              <a:rPr lang="en-US" sz="2000" dirty="0" smtClean="0"/>
              <a:t>Review in SSMS</a:t>
            </a:r>
            <a:endParaRPr lang="en-US" sz="2000" dirty="0"/>
          </a:p>
        </p:txBody>
      </p:sp>
      <p:pic>
        <p:nvPicPr>
          <p:cNvPr id="4" name="Picture 3"/>
          <p:cNvPicPr>
            <a:picLocks noChangeAspect="1"/>
          </p:cNvPicPr>
          <p:nvPr/>
        </p:nvPicPr>
        <p:blipFill>
          <a:blip r:embed="rId3"/>
          <a:stretch>
            <a:fillRect/>
          </a:stretch>
        </p:blipFill>
        <p:spPr>
          <a:xfrm>
            <a:off x="838200" y="2157312"/>
            <a:ext cx="7630211" cy="1116436"/>
          </a:xfrm>
          <a:prstGeom prst="rect">
            <a:avLst/>
          </a:prstGeom>
        </p:spPr>
      </p:pic>
      <p:pic>
        <p:nvPicPr>
          <p:cNvPr id="5" name="Picture 4"/>
          <p:cNvPicPr>
            <a:picLocks noChangeAspect="1"/>
          </p:cNvPicPr>
          <p:nvPr/>
        </p:nvPicPr>
        <p:blipFill>
          <a:blip r:embed="rId4"/>
          <a:stretch>
            <a:fillRect/>
          </a:stretch>
        </p:blipFill>
        <p:spPr>
          <a:xfrm>
            <a:off x="838200" y="4086159"/>
            <a:ext cx="7877175" cy="1467135"/>
          </a:xfrm>
          <a:prstGeom prst="rect">
            <a:avLst/>
          </a:prstGeom>
        </p:spPr>
      </p:pic>
    </p:spTree>
    <p:extLst>
      <p:ext uri="{BB962C8B-B14F-4D97-AF65-F5344CB8AC3E}">
        <p14:creationId xmlns:p14="http://schemas.microsoft.com/office/powerpoint/2010/main" val="22609943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endParaRPr lang="en-US" sz="2000" dirty="0"/>
          </a:p>
        </p:txBody>
      </p:sp>
      <p:pic>
        <p:nvPicPr>
          <p:cNvPr id="1026" name="Picture 2" descr="http://espei.com/wp-content/uploads/2013/05/equipmentprotection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5301" y="513584"/>
            <a:ext cx="6121400" cy="612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25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Overview</a:t>
            </a:r>
            <a:r>
              <a:rPr lang="en-US" dirty="0"/>
              <a:t/>
            </a:r>
            <a:br>
              <a:rPr lang="en-US" dirty="0"/>
            </a:br>
            <a:r>
              <a:rPr lang="en-US" sz="2000" dirty="0" smtClean="0"/>
              <a:t>DR XFER Process</a:t>
            </a:r>
            <a:endParaRPr lang="en-US" sz="2000" dirty="0"/>
          </a:p>
        </p:txBody>
      </p:sp>
      <p:sp>
        <p:nvSpPr>
          <p:cNvPr id="5" name="Text Placeholder 2"/>
          <p:cNvSpPr>
            <a:spLocks noGrp="1"/>
          </p:cNvSpPr>
          <p:nvPr>
            <p:ph idx="1"/>
          </p:nvPr>
        </p:nvSpPr>
        <p:spPr>
          <a:xfrm>
            <a:off x="761998" y="1546166"/>
            <a:ext cx="7583979" cy="4904509"/>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600" dirty="0" smtClean="0"/>
              <a:t>There are two types of transfer modes.</a:t>
            </a:r>
          </a:p>
          <a:p>
            <a:pPr lvl="0">
              <a:spcBef>
                <a:spcPts val="600"/>
              </a:spcBef>
            </a:pPr>
            <a:endParaRPr lang="en-US" sz="1200" dirty="0" smtClean="0"/>
          </a:p>
          <a:p>
            <a:pPr lvl="0">
              <a:spcBef>
                <a:spcPts val="600"/>
              </a:spcBef>
            </a:pPr>
            <a:r>
              <a:rPr lang="en-US" sz="1600" b="1" dirty="0" smtClean="0"/>
              <a:t>Batch Mode</a:t>
            </a:r>
            <a:r>
              <a:rPr lang="en-US" sz="1600" dirty="0" smtClean="0"/>
              <a:t> is typically run once per day and sends the previous days transactions to the DR Server.  This can leave the DR out of sync by over 24 hours.</a:t>
            </a:r>
          </a:p>
          <a:p>
            <a:pPr lvl="0">
              <a:spcBef>
                <a:spcPts val="600"/>
              </a:spcBef>
            </a:pPr>
            <a:endParaRPr lang="en-US" sz="1200" b="1" dirty="0"/>
          </a:p>
          <a:p>
            <a:pPr lvl="0">
              <a:spcBef>
                <a:spcPts val="600"/>
              </a:spcBef>
            </a:pPr>
            <a:r>
              <a:rPr lang="en-US" sz="1600" b="1" dirty="0" smtClean="0"/>
              <a:t>Continuous Mode</a:t>
            </a:r>
            <a:r>
              <a:rPr lang="en-US" sz="1600" dirty="0" smtClean="0"/>
              <a:t> continuously streams transactions to the DR Server.  This is the most common of the two.  Delays can be as little as a couple of minutes but not usually more than 15 minutes.</a:t>
            </a:r>
          </a:p>
          <a:p>
            <a:pPr lvl="0">
              <a:spcBef>
                <a:spcPts val="600"/>
              </a:spcBef>
            </a:pPr>
            <a:endParaRPr lang="en-US" sz="1200" dirty="0"/>
          </a:p>
          <a:p>
            <a:pPr lvl="0">
              <a:spcBef>
                <a:spcPts val="600"/>
              </a:spcBef>
            </a:pPr>
            <a:r>
              <a:rPr lang="en-US" sz="1600" dirty="0" smtClean="0"/>
              <a:t>Although infrequent, two types of errors can occur for the continuous mode.  </a:t>
            </a:r>
            <a:r>
              <a:rPr lang="en-US" sz="1600" b="1" dirty="0" smtClean="0"/>
              <a:t>Non-fatal</a:t>
            </a:r>
            <a:r>
              <a:rPr lang="en-US" sz="1600" dirty="0" smtClean="0"/>
              <a:t> and </a:t>
            </a:r>
            <a:r>
              <a:rPr lang="en-US" sz="1600" b="1" dirty="0" smtClean="0"/>
              <a:t>fatal</a:t>
            </a:r>
            <a:r>
              <a:rPr lang="en-US" sz="1600" dirty="0" smtClean="0"/>
              <a:t>.  A non-fatal error will prevent a record from crossing over to the DR and a fatal error will crash the transfer process.</a:t>
            </a:r>
          </a:p>
          <a:p>
            <a:pPr lvl="0">
              <a:spcBef>
                <a:spcPts val="600"/>
              </a:spcBef>
            </a:pPr>
            <a:endParaRPr lang="en-US" sz="1200" dirty="0"/>
          </a:p>
          <a:p>
            <a:pPr lvl="0">
              <a:spcBef>
                <a:spcPts val="600"/>
              </a:spcBef>
            </a:pPr>
            <a:r>
              <a:rPr lang="en-US" sz="1600" dirty="0" smtClean="0"/>
              <a:t>If you notice that there is missing data or it appears that nothing has come across for some time, open a Meditech support ticket to send the missing record or restart the transfer process.</a:t>
            </a:r>
          </a:p>
        </p:txBody>
      </p:sp>
    </p:spTree>
    <p:extLst>
      <p:ext uri="{BB962C8B-B14F-4D97-AF65-F5344CB8AC3E}">
        <p14:creationId xmlns:p14="http://schemas.microsoft.com/office/powerpoint/2010/main" val="1135938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13584"/>
            <a:ext cx="8185355" cy="1164837"/>
          </a:xfrm>
        </p:spPr>
        <p:txBody>
          <a:bodyPr>
            <a:normAutofit/>
          </a:bodyPr>
          <a:lstStyle/>
          <a:p>
            <a:r>
              <a:rPr lang="en-US" dirty="0" smtClean="0"/>
              <a:t>SQL Server Management Studio Overview</a:t>
            </a:r>
            <a:r>
              <a:rPr lang="en-US" dirty="0"/>
              <a:t/>
            </a:r>
            <a:br>
              <a:rPr lang="en-US" dirty="0"/>
            </a:br>
            <a:r>
              <a:rPr lang="en-US" sz="2000" dirty="0" smtClean="0"/>
              <a:t>Base Information</a:t>
            </a:r>
            <a:endParaRPr lang="en-US" sz="2000" dirty="0"/>
          </a:p>
        </p:txBody>
      </p:sp>
      <p:sp>
        <p:nvSpPr>
          <p:cNvPr id="5" name="Text Placeholder 2"/>
          <p:cNvSpPr>
            <a:spLocks noGrp="1"/>
          </p:cNvSpPr>
          <p:nvPr>
            <p:ph idx="1"/>
          </p:nvPr>
        </p:nvSpPr>
        <p:spPr>
          <a:xfrm>
            <a:off x="761998" y="1962599"/>
            <a:ext cx="7509165" cy="4404950"/>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400" b="1" dirty="0" smtClean="0">
                <a:latin typeface="Verdana"/>
              </a:rPr>
              <a:t>SQL Server Management Studio </a:t>
            </a:r>
            <a:r>
              <a:rPr lang="en-US" sz="1400" dirty="0" smtClean="0">
                <a:latin typeface="Verdana"/>
              </a:rPr>
              <a:t>is an integrated environment for managing your SQL Server infrastructure.  Management Studio provides tools to configure, monitor, and administer instances of SQL Server.  It also provides tools to deploy, monitor, and upgrade the data-tier components, such as databases and data warehouses used by your applications, and to build queries and scripts.</a:t>
            </a:r>
            <a:endParaRPr lang="en-US" sz="1400" dirty="0"/>
          </a:p>
          <a:p>
            <a:pPr lvl="0">
              <a:spcBef>
                <a:spcPts val="600"/>
              </a:spcBef>
            </a:pPr>
            <a:endParaRPr lang="en-US" sz="1400" dirty="0" smtClean="0">
              <a:latin typeface="Verdana"/>
            </a:endParaRPr>
          </a:p>
          <a:p>
            <a:pPr lvl="0">
              <a:spcBef>
                <a:spcPts val="600"/>
              </a:spcBef>
            </a:pPr>
            <a:r>
              <a:rPr lang="en-US" sz="1400" dirty="0" smtClean="0">
                <a:latin typeface="Verdana"/>
              </a:rPr>
              <a:t>Some common functions:</a:t>
            </a:r>
          </a:p>
          <a:p>
            <a:pPr lvl="3">
              <a:spcBef>
                <a:spcPts val="600"/>
              </a:spcBef>
            </a:pPr>
            <a:r>
              <a:rPr lang="en-US" sz="1400" dirty="0" smtClean="0"/>
              <a:t>Browse database objects in a tree like structure, by expanding and collapsing headings</a:t>
            </a:r>
          </a:p>
          <a:p>
            <a:pPr lvl="3">
              <a:spcBef>
                <a:spcPts val="600"/>
              </a:spcBef>
            </a:pPr>
            <a:r>
              <a:rPr lang="en-US" sz="1400" dirty="0" smtClean="0">
                <a:latin typeface="Verdana"/>
              </a:rPr>
              <a:t>Write ad hoc queries to view the data in the tables</a:t>
            </a:r>
          </a:p>
          <a:p>
            <a:pPr lvl="3">
              <a:spcBef>
                <a:spcPts val="600"/>
              </a:spcBef>
            </a:pPr>
            <a:r>
              <a:rPr lang="en-US" sz="1400" dirty="0" smtClean="0"/>
              <a:t>Create various objects such as stored procedures, views, custom tables, functions, indexes, etc.</a:t>
            </a:r>
          </a:p>
          <a:p>
            <a:pPr lvl="3">
              <a:spcBef>
                <a:spcPts val="600"/>
              </a:spcBef>
            </a:pPr>
            <a:r>
              <a:rPr lang="en-US" sz="1400" dirty="0" smtClean="0"/>
              <a:t>View the execution plan of a query to show efficiencies and where improvements may be made</a:t>
            </a:r>
          </a:p>
          <a:p>
            <a:pPr lvl="3">
              <a:spcBef>
                <a:spcPts val="600"/>
              </a:spcBef>
            </a:pPr>
            <a:r>
              <a:rPr lang="en-US" sz="1400" dirty="0" smtClean="0">
                <a:latin typeface="Verdana"/>
              </a:rPr>
              <a:t>Create new records, modify records and delete records</a:t>
            </a:r>
          </a:p>
          <a:p>
            <a:pPr marL="914400" lvl="3" indent="0">
              <a:spcBef>
                <a:spcPts val="600"/>
              </a:spcBef>
              <a:buNone/>
            </a:pPr>
            <a:r>
              <a:rPr lang="en-US" sz="1400" dirty="0"/>
              <a:t>	</a:t>
            </a:r>
            <a:r>
              <a:rPr lang="en-US" sz="1400" dirty="0" smtClean="0">
                <a:solidFill>
                  <a:srgbClr val="FF0000"/>
                </a:solidFill>
              </a:rPr>
              <a:t>** This should never be done in the Meditech database</a:t>
            </a:r>
          </a:p>
          <a:p>
            <a:pPr marL="914400" lvl="3" indent="0">
              <a:buNone/>
            </a:pPr>
            <a:endParaRPr lang="en-US" sz="1400" dirty="0" smtClean="0">
              <a:latin typeface="Verdana"/>
            </a:endParaRPr>
          </a:p>
          <a:p>
            <a:pPr marL="1143000" lvl="4" indent="0">
              <a:spcBef>
                <a:spcPts val="600"/>
              </a:spcBef>
              <a:buNone/>
            </a:pPr>
            <a:endParaRPr lang="en-US" dirty="0" smtClean="0">
              <a:latin typeface="Verdana"/>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18079"/>
            <a:ext cx="468284" cy="581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684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3584"/>
            <a:ext cx="8146026" cy="1164837"/>
          </a:xfrm>
        </p:spPr>
        <p:txBody>
          <a:bodyPr>
            <a:normAutofit/>
          </a:bodyPr>
          <a:lstStyle/>
          <a:p>
            <a:r>
              <a:rPr lang="en-US" dirty="0" smtClean="0"/>
              <a:t>SQL Server Management Studio Overview</a:t>
            </a:r>
            <a:r>
              <a:rPr lang="en-US" dirty="0"/>
              <a:t/>
            </a:r>
            <a:br>
              <a:rPr lang="en-US" dirty="0"/>
            </a:br>
            <a:r>
              <a:rPr lang="en-US" sz="2000" dirty="0" smtClean="0"/>
              <a:t>Connection to Database</a:t>
            </a:r>
            <a:endParaRPr lang="en-US" sz="2000" dirty="0"/>
          </a:p>
        </p:txBody>
      </p:sp>
      <p:sp>
        <p:nvSpPr>
          <p:cNvPr id="5" name="Text Placeholder 2"/>
          <p:cNvSpPr>
            <a:spLocks noGrp="1"/>
          </p:cNvSpPr>
          <p:nvPr>
            <p:ph idx="1"/>
          </p:nvPr>
        </p:nvSpPr>
        <p:spPr>
          <a:xfrm>
            <a:off x="761999" y="1962599"/>
            <a:ext cx="4457700" cy="4180506"/>
          </a:xfrm>
          <a:prstGeom prst="rect">
            <a:avLst/>
          </a:prstGeom>
        </p:spPr>
        <p:txBody>
          <a:bodyPr vert="horz" lIns="91440" tIns="45720" rIns="91440" bIns="45720" rtlCol="0" anchor="t" anchorCtr="0">
            <a:noAutofit/>
          </a:bodyPr>
          <a:lstStyle>
            <a:lvl1pPr marL="0" indent="0">
              <a:buFontTx/>
              <a:buNone/>
              <a:defRPr/>
            </a:lvl1pPr>
          </a:lstStyle>
          <a:p>
            <a:pPr lvl="0">
              <a:spcBef>
                <a:spcPts val="600"/>
              </a:spcBef>
            </a:pPr>
            <a:r>
              <a:rPr lang="en-US" sz="1400" b="1" dirty="0" smtClean="0">
                <a:latin typeface="Verdana"/>
              </a:rPr>
              <a:t>Server name: </a:t>
            </a:r>
          </a:p>
          <a:p>
            <a:pPr lvl="0">
              <a:spcBef>
                <a:spcPts val="600"/>
              </a:spcBef>
            </a:pPr>
            <a:r>
              <a:rPr lang="en-US" sz="1400" dirty="0" smtClean="0">
                <a:latin typeface="Verdana"/>
              </a:rPr>
              <a:t>Enter the IP address, URL or name of the SQL Server.</a:t>
            </a:r>
          </a:p>
          <a:p>
            <a:pPr lvl="0">
              <a:spcBef>
                <a:spcPts val="600"/>
              </a:spcBef>
            </a:pPr>
            <a:endParaRPr lang="en-US" sz="1400" dirty="0"/>
          </a:p>
          <a:p>
            <a:pPr lvl="0">
              <a:spcBef>
                <a:spcPts val="600"/>
              </a:spcBef>
            </a:pPr>
            <a:r>
              <a:rPr lang="en-US" sz="1400" b="1" dirty="0" smtClean="0"/>
              <a:t>Authentication:</a:t>
            </a:r>
            <a:endParaRPr lang="en-US" sz="1400" dirty="0" smtClean="0"/>
          </a:p>
          <a:p>
            <a:pPr marL="285750" lvl="0" indent="-285750">
              <a:spcBef>
                <a:spcPts val="600"/>
              </a:spcBef>
              <a:buFont typeface="Arial" panose="020B0604020202020204" pitchFamily="34" charset="0"/>
              <a:buChar char="•"/>
            </a:pPr>
            <a:r>
              <a:rPr lang="en-US" sz="1400" dirty="0" smtClean="0"/>
              <a:t>Windows Authentication</a:t>
            </a:r>
          </a:p>
          <a:p>
            <a:pPr marL="320040" lvl="1" indent="0">
              <a:buNone/>
            </a:pPr>
            <a:r>
              <a:rPr lang="en-US" sz="1200" dirty="0" smtClean="0"/>
              <a:t>Uses the current AD account to gain access to the SQL Server.  The username and password will automatically be passed in the background.</a:t>
            </a:r>
          </a:p>
          <a:p>
            <a:pPr lvl="0">
              <a:spcBef>
                <a:spcPts val="600"/>
              </a:spcBef>
            </a:pPr>
            <a:endParaRPr lang="en-US" sz="1200" dirty="0"/>
          </a:p>
          <a:p>
            <a:pPr marL="285750" lvl="0" indent="-285750">
              <a:spcBef>
                <a:spcPts val="600"/>
              </a:spcBef>
              <a:buFont typeface="Arial" panose="020B0604020202020204" pitchFamily="34" charset="0"/>
              <a:buChar char="•"/>
            </a:pPr>
            <a:r>
              <a:rPr lang="en-US" sz="1400" dirty="0" smtClean="0">
                <a:latin typeface="Verdana"/>
              </a:rPr>
              <a:t>SQL Server Authentication</a:t>
            </a:r>
          </a:p>
          <a:p>
            <a:pPr marL="320040" lvl="1" indent="0">
              <a:buNone/>
            </a:pPr>
            <a:r>
              <a:rPr lang="en-US" sz="1200" dirty="0" smtClean="0"/>
              <a:t>Accounts are managed and exist only in the SQL Server. The username and password will need to be manually entered for this authentication type.</a:t>
            </a:r>
            <a:endParaRPr lang="en-US" sz="1200" dirty="0" smtClean="0">
              <a:latin typeface="Verdana"/>
            </a:endParaRPr>
          </a:p>
        </p:txBody>
      </p:sp>
      <p:pic>
        <p:nvPicPr>
          <p:cNvPr id="3" name="Picture 2"/>
          <p:cNvPicPr>
            <a:picLocks noChangeAspect="1"/>
          </p:cNvPicPr>
          <p:nvPr/>
        </p:nvPicPr>
        <p:blipFill>
          <a:blip r:embed="rId2"/>
          <a:stretch>
            <a:fillRect/>
          </a:stretch>
        </p:blipFill>
        <p:spPr>
          <a:xfrm>
            <a:off x="5282721" y="1678421"/>
            <a:ext cx="2925421" cy="2220248"/>
          </a:xfrm>
          <a:prstGeom prst="rect">
            <a:avLst/>
          </a:prstGeom>
        </p:spPr>
      </p:pic>
    </p:spTree>
    <p:extLst>
      <p:ext uri="{BB962C8B-B14F-4D97-AF65-F5344CB8AC3E}">
        <p14:creationId xmlns:p14="http://schemas.microsoft.com/office/powerpoint/2010/main" val="212839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13584"/>
            <a:ext cx="8185355" cy="1164837"/>
          </a:xfrm>
        </p:spPr>
        <p:txBody>
          <a:bodyPr>
            <a:normAutofit/>
          </a:bodyPr>
          <a:lstStyle/>
          <a:p>
            <a:r>
              <a:rPr lang="en-US" dirty="0" smtClean="0"/>
              <a:t>SQL Server Management Studio Overview</a:t>
            </a:r>
            <a:r>
              <a:rPr lang="en-US" dirty="0"/>
              <a:t/>
            </a:r>
            <a:br>
              <a:rPr lang="en-US" dirty="0"/>
            </a:br>
            <a:r>
              <a:rPr lang="en-US" sz="2000" dirty="0" smtClean="0"/>
              <a:t>Interface Layout</a:t>
            </a:r>
            <a:endParaRPr lang="en-US" sz="2000" dirty="0"/>
          </a:p>
        </p:txBody>
      </p:sp>
      <p:pic>
        <p:nvPicPr>
          <p:cNvPr id="8" name="Picture 7"/>
          <p:cNvPicPr>
            <a:picLocks noChangeAspect="1"/>
          </p:cNvPicPr>
          <p:nvPr/>
        </p:nvPicPr>
        <p:blipFill>
          <a:blip r:embed="rId2"/>
          <a:stretch>
            <a:fillRect/>
          </a:stretch>
        </p:blipFill>
        <p:spPr>
          <a:xfrm>
            <a:off x="1587731" y="1445664"/>
            <a:ext cx="5896495" cy="3184722"/>
          </a:xfrm>
          <a:prstGeom prst="rect">
            <a:avLst/>
          </a:prstGeom>
        </p:spPr>
      </p:pic>
      <p:sp>
        <p:nvSpPr>
          <p:cNvPr id="9" name="TextBox 8"/>
          <p:cNvSpPr txBox="1"/>
          <p:nvPr/>
        </p:nvSpPr>
        <p:spPr>
          <a:xfrm>
            <a:off x="2177935" y="3041243"/>
            <a:ext cx="315883" cy="369332"/>
          </a:xfrm>
          <a:prstGeom prst="rect">
            <a:avLst/>
          </a:prstGeom>
          <a:noFill/>
        </p:spPr>
        <p:txBody>
          <a:bodyPr wrap="square" rtlCol="0">
            <a:spAutoFit/>
          </a:bodyPr>
          <a:lstStyle/>
          <a:p>
            <a:r>
              <a:rPr lang="en-US" dirty="0" smtClean="0"/>
              <a:t>1</a:t>
            </a:r>
            <a:endParaRPr lang="en-US" dirty="0"/>
          </a:p>
        </p:txBody>
      </p:sp>
      <p:sp>
        <p:nvSpPr>
          <p:cNvPr id="10" name="TextBox 9"/>
          <p:cNvSpPr txBox="1"/>
          <p:nvPr/>
        </p:nvSpPr>
        <p:spPr>
          <a:xfrm>
            <a:off x="4765964" y="2388533"/>
            <a:ext cx="315883" cy="369332"/>
          </a:xfrm>
          <a:prstGeom prst="rect">
            <a:avLst/>
          </a:prstGeom>
          <a:noFill/>
        </p:spPr>
        <p:txBody>
          <a:bodyPr wrap="square" rtlCol="0">
            <a:spAutoFit/>
          </a:bodyPr>
          <a:lstStyle/>
          <a:p>
            <a:r>
              <a:rPr lang="en-US" dirty="0" smtClean="0"/>
              <a:t>2</a:t>
            </a:r>
            <a:endParaRPr lang="en-US" dirty="0"/>
          </a:p>
        </p:txBody>
      </p:sp>
      <p:sp>
        <p:nvSpPr>
          <p:cNvPr id="11" name="TextBox 10"/>
          <p:cNvSpPr txBox="1"/>
          <p:nvPr/>
        </p:nvSpPr>
        <p:spPr>
          <a:xfrm>
            <a:off x="4765964" y="3590890"/>
            <a:ext cx="315883" cy="369332"/>
          </a:xfrm>
          <a:prstGeom prst="rect">
            <a:avLst/>
          </a:prstGeom>
          <a:noFill/>
        </p:spPr>
        <p:txBody>
          <a:bodyPr wrap="square" rtlCol="0">
            <a:spAutoFit/>
          </a:bodyPr>
          <a:lstStyle/>
          <a:p>
            <a:r>
              <a:rPr lang="en-US" dirty="0" smtClean="0"/>
              <a:t>3</a:t>
            </a:r>
            <a:endParaRPr lang="en-US" dirty="0"/>
          </a:p>
        </p:txBody>
      </p:sp>
      <p:sp>
        <p:nvSpPr>
          <p:cNvPr id="12" name="TextBox 11"/>
          <p:cNvSpPr txBox="1"/>
          <p:nvPr/>
        </p:nvSpPr>
        <p:spPr>
          <a:xfrm>
            <a:off x="6885710" y="2388533"/>
            <a:ext cx="315883" cy="369332"/>
          </a:xfrm>
          <a:prstGeom prst="rect">
            <a:avLst/>
          </a:prstGeom>
          <a:noFill/>
        </p:spPr>
        <p:txBody>
          <a:bodyPr wrap="square" rtlCol="0">
            <a:spAutoFit/>
          </a:bodyPr>
          <a:lstStyle/>
          <a:p>
            <a:r>
              <a:rPr lang="en-US" dirty="0" smtClean="0"/>
              <a:t>4</a:t>
            </a:r>
            <a:endParaRPr lang="en-US" dirty="0"/>
          </a:p>
        </p:txBody>
      </p:sp>
      <p:sp>
        <p:nvSpPr>
          <p:cNvPr id="13" name="TextBox 12"/>
          <p:cNvSpPr txBox="1"/>
          <p:nvPr/>
        </p:nvSpPr>
        <p:spPr>
          <a:xfrm>
            <a:off x="6885710" y="3851951"/>
            <a:ext cx="315883" cy="369332"/>
          </a:xfrm>
          <a:prstGeom prst="rect">
            <a:avLst/>
          </a:prstGeom>
          <a:noFill/>
        </p:spPr>
        <p:txBody>
          <a:bodyPr wrap="square" rtlCol="0">
            <a:spAutoFit/>
          </a:bodyPr>
          <a:lstStyle/>
          <a:p>
            <a:r>
              <a:rPr lang="en-US" dirty="0" smtClean="0"/>
              <a:t>5</a:t>
            </a:r>
            <a:endParaRPr lang="en-US" dirty="0"/>
          </a:p>
        </p:txBody>
      </p:sp>
      <p:sp>
        <p:nvSpPr>
          <p:cNvPr id="14" name="TextBox 13"/>
          <p:cNvSpPr txBox="1"/>
          <p:nvPr/>
        </p:nvSpPr>
        <p:spPr>
          <a:xfrm>
            <a:off x="762000" y="4799688"/>
            <a:ext cx="7173884" cy="1600438"/>
          </a:xfrm>
          <a:prstGeom prst="rect">
            <a:avLst/>
          </a:prstGeom>
          <a:noFill/>
        </p:spPr>
        <p:txBody>
          <a:bodyPr wrap="square" rtlCol="0">
            <a:spAutoFit/>
          </a:bodyPr>
          <a:lstStyle/>
          <a:p>
            <a:pPr marL="342900" indent="-342900">
              <a:buAutoNum type="arabicPeriod"/>
            </a:pPr>
            <a:r>
              <a:rPr lang="en-US" sz="1400" b="1" dirty="0" smtClean="0"/>
              <a:t>Object Explorer</a:t>
            </a:r>
            <a:r>
              <a:rPr lang="en-US" sz="1400" dirty="0" smtClean="0"/>
              <a:t> – Provides features for managing objects in instances of the Database Engine, Analysis Services, Integration Services, and Reporting Services.</a:t>
            </a:r>
          </a:p>
          <a:p>
            <a:pPr marL="342900" indent="-342900">
              <a:buAutoNum type="arabicPeriod"/>
            </a:pPr>
            <a:r>
              <a:rPr lang="en-US" sz="1400" b="1" dirty="0" smtClean="0"/>
              <a:t>Query Window</a:t>
            </a:r>
            <a:r>
              <a:rPr lang="en-US" sz="1400" dirty="0" smtClean="0"/>
              <a:t> – Area to create, modify, and execute queries.</a:t>
            </a:r>
          </a:p>
          <a:p>
            <a:pPr marL="342900" indent="-342900">
              <a:buAutoNum type="arabicPeriod"/>
            </a:pPr>
            <a:r>
              <a:rPr lang="en-US" sz="1400" b="1" dirty="0" smtClean="0"/>
              <a:t>Results/Messages</a:t>
            </a:r>
            <a:r>
              <a:rPr lang="en-US" sz="1400" dirty="0" smtClean="0"/>
              <a:t> – Area to display the results and messages from executed queries.  Execution plan results will also be displayed in this area.</a:t>
            </a:r>
          </a:p>
          <a:p>
            <a:pPr marL="342900" indent="-342900">
              <a:buAutoNum type="arabicPeriod"/>
            </a:pPr>
            <a:r>
              <a:rPr lang="en-US" sz="1400" b="1" dirty="0" smtClean="0"/>
              <a:t>Solution Explorer</a:t>
            </a:r>
            <a:r>
              <a:rPr lang="en-US" sz="1400" dirty="0" smtClean="0"/>
              <a:t> – Displays the Project and any SQL files that are currently open.</a:t>
            </a:r>
          </a:p>
          <a:p>
            <a:pPr marL="342900" indent="-342900">
              <a:buAutoNum type="arabicPeriod"/>
            </a:pPr>
            <a:r>
              <a:rPr lang="en-US" sz="1400" b="1" dirty="0" smtClean="0"/>
              <a:t>Properties Window</a:t>
            </a:r>
            <a:r>
              <a:rPr lang="en-US" sz="1400" dirty="0" smtClean="0"/>
              <a:t> – Displays the properties of the highlighted object.</a:t>
            </a:r>
            <a:endParaRPr lang="en-US" sz="1400" b="1" dirty="0"/>
          </a:p>
        </p:txBody>
      </p:sp>
    </p:spTree>
    <p:extLst>
      <p:ext uri="{BB962C8B-B14F-4D97-AF65-F5344CB8AC3E}">
        <p14:creationId xmlns:p14="http://schemas.microsoft.com/office/powerpoint/2010/main" val="7784123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2">
      <a:dk1>
        <a:sysClr val="windowText" lastClr="000000"/>
      </a:dk1>
      <a:lt1>
        <a:sysClr val="window" lastClr="FFFFFF"/>
      </a:lt1>
      <a:dk2>
        <a:srgbClr val="303030"/>
      </a:dk2>
      <a:lt2>
        <a:srgbClr val="DEDEE0"/>
      </a:lt2>
      <a:accent1>
        <a:srgbClr val="0160A0"/>
      </a:accent1>
      <a:accent2>
        <a:srgbClr val="FF7F00"/>
      </a:accent2>
      <a:accent3>
        <a:srgbClr val="2E85D9"/>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Newsprint.thmx</Template>
  <TotalTime>3517</TotalTime>
  <Words>4555</Words>
  <Application>Microsoft Office PowerPoint</Application>
  <PresentationFormat>On-screen Show (4:3)</PresentationFormat>
  <Paragraphs>553</Paragraphs>
  <Slides>51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Courier New</vt:lpstr>
      <vt:lpstr>Courier Prime</vt:lpstr>
      <vt:lpstr>Impact</vt:lpstr>
      <vt:lpstr>Times New Roman</vt:lpstr>
      <vt:lpstr>Verdana</vt:lpstr>
      <vt:lpstr>Newsprint</vt:lpstr>
      <vt:lpstr>Meditech Data Repository: What is it, and how do I use it? Part 1 (SQL)</vt:lpstr>
      <vt:lpstr>Introduction </vt:lpstr>
      <vt:lpstr>Covered topics </vt:lpstr>
      <vt:lpstr>DR Overview Diagram</vt:lpstr>
      <vt:lpstr>DR Overview DR XFER Process</vt:lpstr>
      <vt:lpstr>DR Overview DR XFER Process</vt:lpstr>
      <vt:lpstr>SQL Server Management Studio Overview Base Information</vt:lpstr>
      <vt:lpstr>SQL Server Management Studio Overview Connection to Database</vt:lpstr>
      <vt:lpstr>SQL Server Management Studio Overview Interface Layout</vt:lpstr>
      <vt:lpstr>SQL Object Types Table</vt:lpstr>
      <vt:lpstr>SQL Object Types View</vt:lpstr>
      <vt:lpstr>SQL Object Types Functions</vt:lpstr>
      <vt:lpstr>SQL Object Types Stored Procedures</vt:lpstr>
      <vt:lpstr>Meditech Table Types Review in SSMS</vt:lpstr>
      <vt:lpstr>Core SQL Commands Comments</vt:lpstr>
      <vt:lpstr>Core SQL Commands SELECT</vt:lpstr>
      <vt:lpstr>Core SQL Commands Brackets vs. No Brackets</vt:lpstr>
      <vt:lpstr>Core SQL Commands Aliasing</vt:lpstr>
      <vt:lpstr>Core SQL Commands ORDER BY</vt:lpstr>
      <vt:lpstr>Core SQL Commands TOP</vt:lpstr>
      <vt:lpstr>Core SQL Commands WHERE</vt:lpstr>
      <vt:lpstr>Core SQL Commands WHERE</vt:lpstr>
      <vt:lpstr>Core SQL Commands WHERE</vt:lpstr>
      <vt:lpstr>Core SQL Commands WHERE</vt:lpstr>
      <vt:lpstr>Core SQL Commands WHERE</vt:lpstr>
      <vt:lpstr>Core SQL Commands WHERE</vt:lpstr>
      <vt:lpstr>Core SQL NULL</vt:lpstr>
      <vt:lpstr>NULL Review in SSMS</vt:lpstr>
      <vt:lpstr>Core SQL Commands GROUP BY</vt:lpstr>
      <vt:lpstr>Core SQL Date/Time Handling</vt:lpstr>
      <vt:lpstr>Date/Time Handling Review in SSMS</vt:lpstr>
      <vt:lpstr>Core SQL JOIN</vt:lpstr>
      <vt:lpstr>Core SQL JOIN</vt:lpstr>
      <vt:lpstr>JOINs Review in SSMS</vt:lpstr>
      <vt:lpstr>Core SQL Custom Functions</vt:lpstr>
      <vt:lpstr>Core SQL Using Custom Functions</vt:lpstr>
      <vt:lpstr>Using Custom Functions Review in SSMS</vt:lpstr>
      <vt:lpstr>Core SQL Variables</vt:lpstr>
      <vt:lpstr>Core SQL CASE</vt:lpstr>
      <vt:lpstr>COALESCE and CASE Review in SSMS</vt:lpstr>
      <vt:lpstr>WHERE Review in SSMS</vt:lpstr>
      <vt:lpstr>WHERE Review in SSMS</vt:lpstr>
      <vt:lpstr>Core SQL Stored Procedures</vt:lpstr>
      <vt:lpstr>Stored Procedure Review in SSMS</vt:lpstr>
      <vt:lpstr>Core SQL Stored Procedures</vt:lpstr>
      <vt:lpstr>Core SQL Sub SELECT</vt:lpstr>
      <vt:lpstr>Core SQL Delimited List</vt:lpstr>
      <vt:lpstr>Stored Procedure w/ Delimited List Review in SSMS</vt:lpstr>
      <vt:lpstr>Meditech Data Dictionaries Meditech NPR to DR Mapping</vt:lpstr>
      <vt:lpstr>Meditech Data Dictionary Review in SSMS</vt:lpstr>
      <vt:lpstr>Questions </vt:lpstr>
    </vt:vector>
  </TitlesOfParts>
  <Company>Iatric Systems,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Sorg</dc:creator>
  <cp:lastModifiedBy>Myles Britten</cp:lastModifiedBy>
  <cp:revision>118</cp:revision>
  <dcterms:created xsi:type="dcterms:W3CDTF">2014-12-10T18:30:39Z</dcterms:created>
  <dcterms:modified xsi:type="dcterms:W3CDTF">2015-05-08T18:03:11Z</dcterms:modified>
</cp:coreProperties>
</file>